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543" r:id="rId2"/>
    <p:sldId id="544" r:id="rId3"/>
    <p:sldId id="503" r:id="rId4"/>
    <p:sldId id="478" r:id="rId5"/>
    <p:sldId id="504" r:id="rId6"/>
    <p:sldId id="520" r:id="rId7"/>
    <p:sldId id="525" r:id="rId8"/>
    <p:sldId id="526" r:id="rId9"/>
    <p:sldId id="501" r:id="rId10"/>
    <p:sldId id="527" r:id="rId11"/>
    <p:sldId id="529" r:id="rId12"/>
    <p:sldId id="530" r:id="rId13"/>
    <p:sldId id="531" r:id="rId14"/>
    <p:sldId id="535" r:id="rId15"/>
    <p:sldId id="532" r:id="rId16"/>
    <p:sldId id="512" r:id="rId17"/>
    <p:sldId id="484" r:id="rId18"/>
    <p:sldId id="540" r:id="rId19"/>
    <p:sldId id="494" r:id="rId20"/>
    <p:sldId id="538" r:id="rId21"/>
    <p:sldId id="485" r:id="rId22"/>
    <p:sldId id="539" r:id="rId23"/>
    <p:sldId id="486" r:id="rId24"/>
    <p:sldId id="488" r:id="rId25"/>
    <p:sldId id="541" r:id="rId26"/>
    <p:sldId id="542" r:id="rId27"/>
    <p:sldId id="493" r:id="rId28"/>
    <p:sldId id="499" r:id="rId29"/>
    <p:sldId id="502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B183"/>
    <a:srgbClr val="5B9BD5"/>
    <a:srgbClr val="FBC188"/>
    <a:srgbClr val="C0FABE"/>
    <a:srgbClr val="B1A0C4"/>
    <a:srgbClr val="FFFF88"/>
    <a:srgbClr val="CA111F"/>
    <a:srgbClr val="B36348"/>
    <a:srgbClr val="B2282F"/>
    <a:srgbClr val="89C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0" autoAdjust="0"/>
    <p:restoredTop sz="95318" autoAdjust="0"/>
  </p:normalViewPr>
  <p:slideViewPr>
    <p:cSldViewPr snapToGrid="0">
      <p:cViewPr varScale="1">
        <p:scale>
          <a:sx n="89" d="100"/>
          <a:sy n="89" d="100"/>
        </p:scale>
        <p:origin x="-1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D:\Projects\PARADE_RELATED\PARADE_Benchmarks_20150330_Mes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D:\Projects\PARADE_RELATED\PARADE_Benchmarks_20150515_Mes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D:\Projects\PARADE_RELATED\PARADE_Benchmarks_20150330_Mes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D:\Projects\PARADE_RELATED\PARADE_Benchmarks_20150330_Mes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D:\Projects\PARADE_RELATED\PARADE_Benchmarks_20150330_Mes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D:\Projects\PARADE_RELATED\PARADE_Benchmarks_20150330_Me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BlackScholes!$A$3</c:f>
              <c:strCache>
                <c:ptCount val="1"/>
                <c:pt idx="0">
                  <c:v>BlackScholes-SW</c:v>
                </c:pt>
              </c:strCache>
            </c:strRef>
          </c:tx>
          <c:invertIfNegative val="0"/>
          <c:cat>
            <c:strRef>
              <c:f>BlackScholes!$B$2:$D$2</c:f>
              <c:strCache>
                <c:ptCount val="3"/>
                <c:pt idx="0">
                  <c:v>Total</c:v>
                </c:pt>
                <c:pt idx="1">
                  <c:v>Computation</c:v>
                </c:pt>
                <c:pt idx="2">
                  <c:v>Non-overlapped Communication</c:v>
                </c:pt>
              </c:strCache>
            </c:strRef>
          </c:cat>
          <c:val>
            <c:numRef>
              <c:f>BlackScholes!$B$3:$D$3</c:f>
              <c:numCache>
                <c:formatCode>#,##0</c:formatCode>
                <c:ptCount val="3"/>
                <c:pt idx="0">
                  <c:v>2.97386293E8</c:v>
                </c:pt>
                <c:pt idx="1">
                  <c:v>1.62608827E8</c:v>
                </c:pt>
                <c:pt idx="2">
                  <c:v>1.34777466E8</c:v>
                </c:pt>
              </c:numCache>
            </c:numRef>
          </c:val>
        </c:ser>
        <c:ser>
          <c:idx val="1"/>
          <c:order val="1"/>
          <c:tx>
            <c:strRef>
              <c:f>BlackScholes!$A$4</c:f>
              <c:strCache>
                <c:ptCount val="1"/>
                <c:pt idx="0">
                  <c:v>BlackScholes-dedicated-ARA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BlackScholes!$B$2:$D$2</c:f>
              <c:strCache>
                <c:ptCount val="3"/>
                <c:pt idx="0">
                  <c:v>Total</c:v>
                </c:pt>
                <c:pt idx="1">
                  <c:v>Computation</c:v>
                </c:pt>
                <c:pt idx="2">
                  <c:v>Non-overlapped Communication</c:v>
                </c:pt>
              </c:strCache>
            </c:strRef>
          </c:cat>
          <c:val>
            <c:numRef>
              <c:f>BlackScholes!$B$4:$D$4</c:f>
              <c:numCache>
                <c:formatCode>#,##0</c:formatCode>
                <c:ptCount val="3"/>
                <c:pt idx="0">
                  <c:v>3.150663E6</c:v>
                </c:pt>
                <c:pt idx="1">
                  <c:v>1.048576E6</c:v>
                </c:pt>
                <c:pt idx="2">
                  <c:v>2.102087E6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527992"/>
        <c:axId val="-2145410792"/>
      </c:barChart>
      <c:catAx>
        <c:axId val="-214552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5410792"/>
        <c:crosses val="autoZero"/>
        <c:auto val="1"/>
        <c:lblAlgn val="ctr"/>
        <c:lblOffset val="100"/>
        <c:noMultiLvlLbl val="0"/>
      </c:catAx>
      <c:valAx>
        <c:axId val="-2145410792"/>
        <c:scaling>
          <c:logBase val="10.0"/>
          <c:orientation val="minMax"/>
          <c:min val="1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cycles</a:t>
                </a:r>
                <a:endParaRPr lang="zh-CN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1455279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# of issued instructions per cycle on CPU (BlackScholes) </a:t>
            </a:r>
          </a:p>
        </c:rich>
      </c:tx>
      <c:layout>
        <c:manualLayout>
          <c:xMode val="edge"/>
          <c:yMode val="edge"/>
          <c:x val="0.101879921259843"/>
          <c:y val="0.0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30758655168104"/>
          <c:y val="0.16125"/>
          <c:w val="0.585753968253968"/>
          <c:h val="0.8200555555555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7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8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Lbls>
            <c:dLbl>
              <c:idx val="0"/>
              <c:layout>
                <c:manualLayout>
                  <c:x val="-0.209952002643745"/>
                  <c:y val="-0.013426431466378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970101"/>
                        </a:solidFill>
                      </a:defRPr>
                    </a:pPr>
                    <a:r>
                      <a:rPr lang="en-US" altLang="zh-CN" sz="4400" dirty="0">
                        <a:solidFill>
                          <a:srgbClr val="970101"/>
                        </a:solidFill>
                      </a:rPr>
                      <a:t>62%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3200">
                      <a:solidFill>
                        <a:srgbClr val="970101"/>
                      </a:solidFill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BlackScholes!$A$8:$A$16</c:f>
              <c:strCache>
                <c:ptCount val="9"/>
                <c:pt idx="0">
                  <c:v>issue_0</c:v>
                </c:pt>
                <c:pt idx="1">
                  <c:v>issue_1</c:v>
                </c:pt>
                <c:pt idx="2">
                  <c:v>issue_2</c:v>
                </c:pt>
                <c:pt idx="3">
                  <c:v>issue_3</c:v>
                </c:pt>
                <c:pt idx="4">
                  <c:v>issue_4</c:v>
                </c:pt>
                <c:pt idx="5">
                  <c:v>issue_5</c:v>
                </c:pt>
                <c:pt idx="6">
                  <c:v>issue_6</c:v>
                </c:pt>
                <c:pt idx="7">
                  <c:v>issue_7</c:v>
                </c:pt>
                <c:pt idx="8">
                  <c:v>issue_8</c:v>
                </c:pt>
              </c:strCache>
            </c:strRef>
          </c:cat>
          <c:val>
            <c:numRef>
              <c:f>BlackScholes!$C$8:$C$16</c:f>
              <c:numCache>
                <c:formatCode>0.00%</c:formatCode>
                <c:ptCount val="9"/>
                <c:pt idx="0">
                  <c:v>0.6168</c:v>
                </c:pt>
                <c:pt idx="1">
                  <c:v>0.1475</c:v>
                </c:pt>
                <c:pt idx="2">
                  <c:v>0.0684</c:v>
                </c:pt>
                <c:pt idx="3">
                  <c:v>0.0515</c:v>
                </c:pt>
                <c:pt idx="4">
                  <c:v>0.048</c:v>
                </c:pt>
                <c:pt idx="5">
                  <c:v>0.0304</c:v>
                </c:pt>
                <c:pt idx="6">
                  <c:v>0.013</c:v>
                </c:pt>
                <c:pt idx="7">
                  <c:v>0.0129</c:v>
                </c:pt>
                <c:pt idx="8">
                  <c:v>0.0116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6191413573304"/>
          <c:y val="0.272459317585302"/>
          <c:w val="0.138808586426697"/>
          <c:h val="0.533748031496063"/>
        </c:manualLayout>
      </c:layout>
      <c:overlay val="0"/>
      <c:txPr>
        <a:bodyPr/>
        <a:lstStyle/>
        <a:p>
          <a:pPr>
            <a:defRPr sz="2000"/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BlackScholes!$A$3</c:f>
              <c:strCache>
                <c:ptCount val="1"/>
                <c:pt idx="0">
                  <c:v>BlackScholes-SW</c:v>
                </c:pt>
              </c:strCache>
            </c:strRef>
          </c:tx>
          <c:invertIfNegative val="0"/>
          <c:cat>
            <c:strRef>
              <c:f>BlackScholes!$E$2:$H$2</c:f>
              <c:strCache>
                <c:ptCount val="4"/>
                <c:pt idx="0">
                  <c:v>L1D/SPM</c:v>
                </c:pt>
                <c:pt idx="1">
                  <c:v>L1I</c:v>
                </c:pt>
                <c:pt idx="2">
                  <c:v>LLC</c:v>
                </c:pt>
                <c:pt idx="3">
                  <c:v>Memory</c:v>
                </c:pt>
              </c:strCache>
            </c:strRef>
          </c:cat>
          <c:val>
            <c:numRef>
              <c:f>BlackScholes!$E$3:$H$3</c:f>
              <c:numCache>
                <c:formatCode>#,##0</c:formatCode>
                <c:ptCount val="4"/>
                <c:pt idx="0">
                  <c:v>7.7937166E7</c:v>
                </c:pt>
                <c:pt idx="1">
                  <c:v>4.2376518E7</c:v>
                </c:pt>
                <c:pt idx="2">
                  <c:v>770192.0</c:v>
                </c:pt>
                <c:pt idx="3">
                  <c:v>450544.0</c:v>
                </c:pt>
              </c:numCache>
            </c:numRef>
          </c:val>
        </c:ser>
        <c:ser>
          <c:idx val="1"/>
          <c:order val="1"/>
          <c:tx>
            <c:strRef>
              <c:f>BlackScholes!$A$4</c:f>
              <c:strCache>
                <c:ptCount val="1"/>
                <c:pt idx="0">
                  <c:v>BlackScholes-dedicated-ARA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BlackScholes!$E$2:$H$2</c:f>
              <c:strCache>
                <c:ptCount val="4"/>
                <c:pt idx="0">
                  <c:v>L1D/SPM</c:v>
                </c:pt>
                <c:pt idx="1">
                  <c:v>L1I</c:v>
                </c:pt>
                <c:pt idx="2">
                  <c:v>LLC</c:v>
                </c:pt>
                <c:pt idx="3">
                  <c:v>Memory</c:v>
                </c:pt>
              </c:strCache>
            </c:strRef>
          </c:cat>
          <c:val>
            <c:numRef>
              <c:f>BlackScholes!$E$4:$H$4</c:f>
              <c:numCache>
                <c:formatCode>#,##0</c:formatCode>
                <c:ptCount val="4"/>
                <c:pt idx="0">
                  <c:v>1.835008E6</c:v>
                </c:pt>
                <c:pt idx="1">
                  <c:v>0.0</c:v>
                </c:pt>
                <c:pt idx="2">
                  <c:v>533145.0</c:v>
                </c:pt>
                <c:pt idx="3">
                  <c:v>450298.0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244808"/>
        <c:axId val="-2146350408"/>
      </c:barChart>
      <c:catAx>
        <c:axId val="-2146244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6350408"/>
        <c:crosses val="autoZero"/>
        <c:auto val="1"/>
        <c:lblAlgn val="ctr"/>
        <c:lblOffset val="100"/>
        <c:noMultiLvlLbl val="0"/>
      </c:catAx>
      <c:valAx>
        <c:axId val="-2146350408"/>
        <c:scaling>
          <c:logBase val="10.0"/>
          <c:orientation val="minMax"/>
          <c:min val="1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accesses</a:t>
                </a:r>
                <a:endParaRPr lang="zh-CN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1462448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BlackScholes!$A$3</c:f>
              <c:strCache>
                <c:ptCount val="1"/>
                <c:pt idx="0">
                  <c:v>BlackScholes-SW</c:v>
                </c:pt>
              </c:strCache>
            </c:strRef>
          </c:tx>
          <c:invertIfNegative val="0"/>
          <c:cat>
            <c:strRef>
              <c:f>BlackScholes!$I$2:$K$2</c:f>
              <c:strCache>
                <c:ptCount val="3"/>
                <c:pt idx="0">
                  <c:v>L1D/SPM</c:v>
                </c:pt>
                <c:pt idx="1">
                  <c:v>LLC</c:v>
                </c:pt>
                <c:pt idx="2">
                  <c:v>Memory</c:v>
                </c:pt>
              </c:strCache>
            </c:strRef>
          </c:cat>
          <c:val>
            <c:numRef>
              <c:f>BlackScholes!$I$3:$K$3</c:f>
              <c:numCache>
                <c:formatCode>#,##0</c:formatCode>
                <c:ptCount val="3"/>
                <c:pt idx="0">
                  <c:v>33545.45075821636</c:v>
                </c:pt>
                <c:pt idx="1">
                  <c:v>331.5034294468969</c:v>
                </c:pt>
                <c:pt idx="2">
                  <c:v>193.9216209941458</c:v>
                </c:pt>
              </c:numCache>
            </c:numRef>
          </c:val>
        </c:ser>
        <c:ser>
          <c:idx val="1"/>
          <c:order val="1"/>
          <c:tx>
            <c:strRef>
              <c:f>BlackScholes!$A$4</c:f>
              <c:strCache>
                <c:ptCount val="1"/>
                <c:pt idx="0">
                  <c:v>BlackScholes-dedicated-ARA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BlackScholes!$I$2:$K$2</c:f>
              <c:strCache>
                <c:ptCount val="3"/>
                <c:pt idx="0">
                  <c:v>L1D/SPM</c:v>
                </c:pt>
                <c:pt idx="1">
                  <c:v>LLC</c:v>
                </c:pt>
                <c:pt idx="2">
                  <c:v>Memory</c:v>
                </c:pt>
              </c:strCache>
            </c:strRef>
          </c:cat>
          <c:val>
            <c:numRef>
              <c:f>BlackScholes!$I$4:$K$4</c:f>
              <c:numCache>
                <c:formatCode>#,##0</c:formatCode>
                <c:ptCount val="3"/>
                <c:pt idx="0">
                  <c:v>74549.71350474487</c:v>
                </c:pt>
                <c:pt idx="1">
                  <c:v>21659.74590110082</c:v>
                </c:pt>
                <c:pt idx="2">
                  <c:v>18293.97304630803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527576"/>
        <c:axId val="-2145566088"/>
      </c:barChart>
      <c:catAx>
        <c:axId val="-2145527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5566088"/>
        <c:crosses val="autoZero"/>
        <c:auto val="1"/>
        <c:lblAlgn val="ctr"/>
        <c:lblOffset val="100"/>
        <c:noMultiLvlLbl val="0"/>
      </c:catAx>
      <c:valAx>
        <c:axId val="-2145566088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Bandwidth (MB/s)</a:t>
                </a:r>
                <a:endParaRPr lang="zh-CN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1455275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Energy breakdown for dedicated ARA (</a:t>
            </a:r>
            <a:r>
              <a:rPr lang="en-US" sz="2400" b="1" dirty="0" err="1" smtClean="0">
                <a:solidFill>
                  <a:schemeClr val="tx1"/>
                </a:solidFill>
              </a:rPr>
              <a:t>Deblur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Summary!$L$169:$O$169</c:f>
              <c:strCache>
                <c:ptCount val="4"/>
                <c:pt idx="0">
                  <c:v>Core_Acc</c:v>
                </c:pt>
                <c:pt idx="1">
                  <c:v>LLC</c:v>
                </c:pt>
                <c:pt idx="2">
                  <c:v>NoC</c:v>
                </c:pt>
                <c:pt idx="3">
                  <c:v>DRAM</c:v>
                </c:pt>
              </c:strCache>
            </c:strRef>
          </c:cat>
          <c:val>
            <c:numRef>
              <c:f>Summary!$L$170:$O$170</c:f>
              <c:numCache>
                <c:formatCode>0.00</c:formatCode>
                <c:ptCount val="4"/>
                <c:pt idx="0">
                  <c:v>0.196530092638986</c:v>
                </c:pt>
                <c:pt idx="1">
                  <c:v>0.160471541398814</c:v>
                </c:pt>
                <c:pt idx="2">
                  <c:v>0.0966694320293372</c:v>
                </c:pt>
                <c:pt idx="3">
                  <c:v>0.928409568555609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671416072991"/>
          <c:y val="0.422639326334208"/>
          <c:w val="0.152201599800025"/>
          <c:h val="0.237221347331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Summary!$D$231</c:f>
              <c:strCache>
                <c:ptCount val="1"/>
                <c:pt idx="0">
                  <c:v>gem5-SW_KIPS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Summary!$A$232:$B$243</c:f>
              <c:multiLvlStrCache>
                <c:ptCount val="12"/>
                <c:lvl>
                  <c:pt idx="0">
                    <c:v>Deblur</c:v>
                  </c:pt>
                  <c:pt idx="1">
                    <c:v>Denoise</c:v>
                  </c:pt>
                  <c:pt idx="2">
                    <c:v>Registration</c:v>
                  </c:pt>
                  <c:pt idx="3">
                    <c:v>Segmentation</c:v>
                  </c:pt>
                  <c:pt idx="4">
                    <c:v>BlackScholes</c:v>
                  </c:pt>
                  <c:pt idx="5">
                    <c:v>StreamCluster</c:v>
                  </c:pt>
                  <c:pt idx="6">
                    <c:v>Swaptions</c:v>
                  </c:pt>
                  <c:pt idx="7">
                    <c:v>LPCIP_Desc</c:v>
                  </c:pt>
                  <c:pt idx="8">
                    <c:v>Texture_Synthesis</c:v>
                  </c:pt>
                  <c:pt idx="9">
                    <c:v>Robot_Localization</c:v>
                  </c:pt>
                  <c:pt idx="10">
                    <c:v>Disparity_Map</c:v>
                  </c:pt>
                  <c:pt idx="11">
                    <c:v>EKF_SLAM</c:v>
                  </c:pt>
                </c:lvl>
                <c:lvl>
                  <c:pt idx="0">
                    <c:v>Medical Imaging</c:v>
                  </c:pt>
                  <c:pt idx="4">
                    <c:v>Commercial</c:v>
                  </c:pt>
                  <c:pt idx="7">
                    <c:v>Vision</c:v>
                  </c:pt>
                  <c:pt idx="9">
                    <c:v>Navigation</c:v>
                  </c:pt>
                </c:lvl>
              </c:multiLvlStrCache>
            </c:multiLvlStrRef>
          </c:cat>
          <c:val>
            <c:numRef>
              <c:f>Summary!$D$232:$D$243</c:f>
              <c:numCache>
                <c:formatCode>0.00</c:formatCode>
                <c:ptCount val="12"/>
                <c:pt idx="0">
                  <c:v>31.94471103469884</c:v>
                </c:pt>
                <c:pt idx="1">
                  <c:v>33.79323487831681</c:v>
                </c:pt>
                <c:pt idx="2">
                  <c:v>22.0211037030947</c:v>
                </c:pt>
                <c:pt idx="3">
                  <c:v>23.04961855987413</c:v>
                </c:pt>
                <c:pt idx="4">
                  <c:v>33.27287880500678</c:v>
                </c:pt>
                <c:pt idx="5">
                  <c:v>30.44650227667668</c:v>
                </c:pt>
                <c:pt idx="6">
                  <c:v>52.70748682796185</c:v>
                </c:pt>
                <c:pt idx="7">
                  <c:v>47.04861157399232</c:v>
                </c:pt>
                <c:pt idx="8">
                  <c:v>47.67966617109077</c:v>
                </c:pt>
                <c:pt idx="9">
                  <c:v>25.40007981743346</c:v>
                </c:pt>
                <c:pt idx="10">
                  <c:v>13.94232331846641</c:v>
                </c:pt>
                <c:pt idx="11">
                  <c:v>28.77383683649255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148072"/>
        <c:axId val="-2139156440"/>
      </c:barChart>
      <c:lineChart>
        <c:grouping val="stacked"/>
        <c:varyColors val="0"/>
        <c:ser>
          <c:idx val="1"/>
          <c:order val="0"/>
          <c:tx>
            <c:strRef>
              <c:f>Summary!$C$231</c:f>
              <c:strCache>
                <c:ptCount val="1"/>
                <c:pt idx="0">
                  <c:v>PARADE-dedicated-ARA-speedup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multiLvlStrRef>
              <c:f>Summary!$A$232:$B$243</c:f>
              <c:multiLvlStrCache>
                <c:ptCount val="12"/>
                <c:lvl>
                  <c:pt idx="0">
                    <c:v>Deblur</c:v>
                  </c:pt>
                  <c:pt idx="1">
                    <c:v>Denoise</c:v>
                  </c:pt>
                  <c:pt idx="2">
                    <c:v>Registration</c:v>
                  </c:pt>
                  <c:pt idx="3">
                    <c:v>Segmentation</c:v>
                  </c:pt>
                  <c:pt idx="4">
                    <c:v>BlackScholes</c:v>
                  </c:pt>
                  <c:pt idx="5">
                    <c:v>StreamCluster</c:v>
                  </c:pt>
                  <c:pt idx="6">
                    <c:v>Swaptions</c:v>
                  </c:pt>
                  <c:pt idx="7">
                    <c:v>LPCIP_Desc</c:v>
                  </c:pt>
                  <c:pt idx="8">
                    <c:v>Texture_Synthesis</c:v>
                  </c:pt>
                  <c:pt idx="9">
                    <c:v>Robot_Localization</c:v>
                  </c:pt>
                  <c:pt idx="10">
                    <c:v>Disparity_Map</c:v>
                  </c:pt>
                  <c:pt idx="11">
                    <c:v>EKF_SLAM</c:v>
                  </c:pt>
                </c:lvl>
                <c:lvl>
                  <c:pt idx="0">
                    <c:v>Medical Imaging</c:v>
                  </c:pt>
                  <c:pt idx="4">
                    <c:v>Commercial</c:v>
                  </c:pt>
                  <c:pt idx="7">
                    <c:v>Vision</c:v>
                  </c:pt>
                  <c:pt idx="9">
                    <c:v>Navigation</c:v>
                  </c:pt>
                </c:lvl>
              </c:multiLvlStrCache>
            </c:multiLvlStrRef>
          </c:cat>
          <c:val>
            <c:numRef>
              <c:f>Summary!$C$232:$C$243</c:f>
              <c:numCache>
                <c:formatCode>0.00</c:formatCode>
                <c:ptCount val="12"/>
                <c:pt idx="0">
                  <c:v>1.46035209010522</c:v>
                </c:pt>
                <c:pt idx="1">
                  <c:v>1.330054811205847</c:v>
                </c:pt>
                <c:pt idx="2">
                  <c:v>1.4853675126025</c:v>
                </c:pt>
                <c:pt idx="3">
                  <c:v>6.43120980407892</c:v>
                </c:pt>
                <c:pt idx="4">
                  <c:v>4.605770114238461</c:v>
                </c:pt>
                <c:pt idx="5">
                  <c:v>0.764613278346077</c:v>
                </c:pt>
                <c:pt idx="6">
                  <c:v>15.42566232409773</c:v>
                </c:pt>
                <c:pt idx="7">
                  <c:v>1.963512303798213</c:v>
                </c:pt>
                <c:pt idx="8">
                  <c:v>2.682079047679891</c:v>
                </c:pt>
                <c:pt idx="9">
                  <c:v>1.723567449236674</c:v>
                </c:pt>
                <c:pt idx="10">
                  <c:v>4.432766869184937</c:v>
                </c:pt>
                <c:pt idx="11">
                  <c:v>1.0171335045629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184968"/>
        <c:axId val="-2139172136"/>
      </c:lineChart>
      <c:catAx>
        <c:axId val="-2139148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2139156440"/>
        <c:crosses val="autoZero"/>
        <c:auto val="1"/>
        <c:lblAlgn val="ctr"/>
        <c:lblOffset val="100"/>
        <c:noMultiLvlLbl val="0"/>
      </c:catAx>
      <c:valAx>
        <c:axId val="-2139156440"/>
        <c:scaling>
          <c:orientation val="minMax"/>
          <c:max val="70.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gem5  KIPS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2139148072"/>
        <c:crosses val="autoZero"/>
        <c:crossBetween val="between"/>
      </c:valAx>
      <c:valAx>
        <c:axId val="-2139172136"/>
        <c:scaling>
          <c:orientation val="minMax"/>
          <c:max val="7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PARADE speedup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2139184968"/>
        <c:crosses val="max"/>
        <c:crossBetween val="between"/>
        <c:majorUnit val="1.0"/>
      </c:valAx>
      <c:catAx>
        <c:axId val="-2139184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172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D905908D-6A6C-4A0F-9918-23F7CF3F4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1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439EBCC1-5E77-498B-8A9F-A857FE0B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27F422E-400E-4646-ACA8-173A728FC931}" type="slidenum">
              <a:rPr lang="en-US" altLang="zh-CN" sz="1300" b="0" smtClean="0">
                <a:latin typeface="Arial" pitchFamily="34" charset="0"/>
              </a:rPr>
              <a:pPr eaLnBrk="1" hangingPunct="1"/>
              <a:t>2</a:t>
            </a:fld>
            <a:endParaRPr lang="en-US" altLang="zh-CN" sz="1300" b="0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09613"/>
            <a:ext cx="4784725" cy="35877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559300"/>
            <a:ext cx="5305425" cy="434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0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EBCC1-5E77-498B-8A9F-A857FE0B72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4" descr="ucla_seal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50" y="5063448"/>
            <a:ext cx="1828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8" descr="Computer_Science_Depa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45" y="6284634"/>
            <a:ext cx="4194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7" descr="top_r3_c2_f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" y="6246534"/>
            <a:ext cx="14065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590" name="Rectangle 102"/>
          <p:cNvSpPr>
            <a:spLocks noGrp="1" noChangeArrowheads="1"/>
          </p:cNvSpPr>
          <p:nvPr>
            <p:ph type="ctrTitle"/>
          </p:nvPr>
        </p:nvSpPr>
        <p:spPr>
          <a:xfrm>
            <a:off x="254000" y="609600"/>
            <a:ext cx="77724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altLang="zh-CN"/>
              <a:t>&lt;Title&gt;</a:t>
            </a:r>
          </a:p>
        </p:txBody>
      </p:sp>
      <p:sp>
        <p:nvSpPr>
          <p:cNvPr id="959591" name="Rectangle 10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2900363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Monotype Sorts" pitchFamily="2" charset="2"/>
              <a:buNone/>
              <a:defRPr sz="2200"/>
            </a:lvl1pPr>
          </a:lstStyle>
          <a:p>
            <a:r>
              <a:rPr lang="en-US" altLang="zh-CN"/>
              <a:t>&lt;name&gt;</a:t>
            </a:r>
          </a:p>
          <a:p>
            <a:r>
              <a:rPr lang="en-US" altLang="zh-CN"/>
              <a:t>&lt;affiliation&gt;</a:t>
            </a:r>
          </a:p>
          <a:p>
            <a:r>
              <a:rPr lang="en-US" altLang="zh-CN"/>
              <a:t>&lt;event&gt;</a:t>
            </a:r>
          </a:p>
          <a:p>
            <a:r>
              <a:rPr lang="en-US" altLang="zh-CN"/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5139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A97C0C4-16CD-414B-9013-3A0C075BA068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C201F4-9AA8-4075-833A-3EB0052BD6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93700"/>
            <a:ext cx="2174875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93700"/>
            <a:ext cx="6372225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44A5EE-B595-4882-ADEA-F8A87E8D4DD2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38F67CE-92DB-4BA7-B871-79C73C8492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84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DE7A980-1102-4736-873C-D77E0A5FEE5E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B24615F-EECF-4929-96DD-2488283CF2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7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F855C54-96C1-470E-A288-14D46572B98C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474949-BA94-430C-BECF-09C944B8D0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1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2C660A-CD87-4AC6-BB44-E3443854EED8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31008DB-C763-49B2-A883-699595D6DC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55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E2925A-8DD1-4D8E-9CE7-9CDA9613F144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FABE412-7C46-4266-A67C-F9B8A40BC8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57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F5E2B1-D463-4788-9FE7-22377C4D2AD9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4FD88AD-1994-42F0-ADB7-7FA73FD61F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48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4B0C0D-772E-49B4-9397-17BD37EE3A89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FC60E-0FA1-4BFC-97F8-5BFDDB3F11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5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5B5DAF-1ECC-45FE-AD2B-F4EE15D4F46E}" type="datetime1">
              <a:rPr lang="en-US" altLang="zh-CN"/>
              <a:pPr>
                <a:defRPr/>
              </a:pPr>
              <a:t>6/20/15</a:t>
            </a:fld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0539907-9832-4D9E-9306-B634CC7CCE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8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 txBox="1">
            <a:spLocks noChangeArrowheads="1"/>
          </p:cNvSpPr>
          <p:nvPr userDrawn="1"/>
        </p:nvSpPr>
        <p:spPr bwMode="auto">
          <a:xfrm>
            <a:off x="7160620" y="6474891"/>
            <a:ext cx="1905000" cy="3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2BEB587-EB7F-4838-B1D2-3EE0E276DC78}" type="slidenum">
              <a:rPr lang="en-US" altLang="zh-CN" sz="1600" smtClean="0"/>
              <a:pPr algn="r" eaLnBrk="1" hangingPunct="1">
                <a:defRPr/>
              </a:pPr>
              <a:t>‹#›</a:t>
            </a:fld>
            <a:endParaRPr lang="en-US" altLang="zh-CN" sz="1600" dirty="0" smtClean="0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000" y="324670"/>
            <a:ext cx="840716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Slide Title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" y="1079499"/>
            <a:ext cx="8904140" cy="539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Body Text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</p:txBody>
      </p:sp>
      <p:pic>
        <p:nvPicPr>
          <p:cNvPr id="1029" name="Picture 12" descr="arro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4" y="685800"/>
            <a:ext cx="900926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1" r:id="rId1"/>
    <p:sldLayoutId id="2147487360" r:id="rId2"/>
    <p:sldLayoutId id="2147487362" r:id="rId3"/>
    <p:sldLayoutId id="2147487363" r:id="rId4"/>
    <p:sldLayoutId id="2147487364" r:id="rId5"/>
    <p:sldLayoutId id="2147487365" r:id="rId6"/>
    <p:sldLayoutId id="2147487366" r:id="rId7"/>
    <p:sldLayoutId id="2147487367" r:id="rId8"/>
    <p:sldLayoutId id="2147487368" r:id="rId9"/>
    <p:sldLayoutId id="2147487369" r:id="rId10"/>
    <p:sldLayoutId id="214748737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/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0" indent="0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rgbClr val="660066"/>
        </a:buClr>
        <a:buSzPct val="75000"/>
        <a:buFont typeface="Monotype Sorts" charset="2"/>
        <a:buNone/>
        <a:defRPr sz="2800" b="1">
          <a:solidFill>
            <a:schemeClr val="tx1"/>
          </a:solidFill>
          <a:effectLst/>
          <a:latin typeface="+mn-lt"/>
          <a:ea typeface="MS PGothic" pitchFamily="34" charset="-128"/>
          <a:cs typeface="MS PGothic" charset="0"/>
        </a:defRPr>
      </a:lvl1pPr>
      <a:lvl2pPr marL="450000" indent="-234000" algn="l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b="1">
          <a:solidFill>
            <a:srgbClr val="1F366F"/>
          </a:solidFill>
          <a:effectLst/>
          <a:latin typeface="+mn-lt"/>
          <a:ea typeface="MS PGothic" pitchFamily="34" charset="-128"/>
          <a:cs typeface="MS PGothic" charset="0"/>
        </a:defRPr>
      </a:lvl2pPr>
      <a:lvl3pPr marL="720000" indent="-234000" algn="l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33CC"/>
        </a:buClr>
        <a:buSzPct val="120000"/>
        <a:buChar char="•"/>
        <a:defRPr sz="2200" b="1">
          <a:solidFill>
            <a:srgbClr val="333333"/>
          </a:solidFill>
          <a:effectLst/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40000"/>
        <a:buFont typeface="Monotype Sorts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hyperlink" Target="mailto:zhenman@cs.ucl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Tutorial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84457"/>
              </p:ext>
            </p:extLst>
          </p:nvPr>
        </p:nvGraphicFramePr>
        <p:xfrm>
          <a:off x="146776" y="1180231"/>
          <a:ext cx="8872355" cy="5326396"/>
        </p:xfrm>
        <a:graphic>
          <a:graphicData uri="http://schemas.openxmlformats.org/drawingml/2006/table">
            <a:tbl>
              <a:tblPr firstRow="1" bandRow="1"/>
              <a:tblGrid>
                <a:gridCol w="3000137"/>
                <a:gridCol w="5872218"/>
              </a:tblGrid>
              <a:tr h="404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Time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00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Topic</a:t>
                      </a:r>
                      <a:endParaRPr lang="en-US" sz="2000" b="1" i="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0016"/>
                    </a:solidFill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9:00 am – 9:30 am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Introduction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9:30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am – 10:10 am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Standalone Accelerator Simulation</a:t>
                      </a: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: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Aladdin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10:10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am – 10:30 am</a:t>
                      </a:r>
                      <a:endParaRPr lang="en-US" sz="16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Standalone Accelerator Generation: High-Level Synthesis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 smtClean="0">
                          <a:solidFill>
                            <a:srgbClr val="CA111F"/>
                          </a:solidFill>
                          <a:latin typeface="Helvetica Light"/>
                          <a:cs typeface="Helvetica Light"/>
                        </a:rPr>
                        <a:t>10:30</a:t>
                      </a:r>
                      <a:r>
                        <a:rPr lang="en-US" sz="1600" b="1" i="0" baseline="0" dirty="0" smtClean="0">
                          <a:solidFill>
                            <a:srgbClr val="CA111F"/>
                          </a:solidFill>
                          <a:latin typeface="Helvetica Light"/>
                          <a:cs typeface="Helvetica Light"/>
                        </a:rPr>
                        <a:t> am – 11:00 am</a:t>
                      </a:r>
                      <a:endParaRPr lang="en-US" sz="1600" b="1" i="0" dirty="0">
                        <a:solidFill>
                          <a:srgbClr val="CA111F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baseline="0" dirty="0" smtClean="0">
                          <a:solidFill>
                            <a:srgbClr val="CA111F"/>
                          </a:solidFill>
                          <a:latin typeface="Helvetica Light"/>
                          <a:cs typeface="Helvetica Light"/>
                        </a:rPr>
                        <a:t>HLS-Based Accelerator-Rich Architecture Simulation: PARADE</a:t>
                      </a:r>
                      <a:endParaRPr lang="en-US" sz="1600" b="1" i="0" dirty="0">
                        <a:solidFill>
                          <a:srgbClr val="CA111F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11:00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am – 11:30 am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11:30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am – 12:00 pm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Pre-RTL SoC Simulation: gem5-Aladdin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12:00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pm – 12:30 pm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FPGA Prototyping: </a:t>
                      </a:r>
                      <a:r>
                        <a:rPr lang="en-US" sz="1600" b="0" i="0" baseline="0" dirty="0" err="1" smtClean="0">
                          <a:latin typeface="Helvetica Light"/>
                          <a:cs typeface="Helvetica Light"/>
                        </a:rPr>
                        <a:t>ARACompiler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12:30 pm – </a:t>
                      </a:r>
                      <a:r>
                        <a:rPr lang="en-US" altLang="zh-CN" sz="1600" b="0" i="0" dirty="0" smtClean="0">
                          <a:latin typeface="Helvetica Light"/>
                          <a:cs typeface="Helvetica Light"/>
                        </a:rPr>
                        <a:t>2:0</a:t>
                      </a: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0 pm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Lunch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i="0" dirty="0" smtClean="0">
                          <a:latin typeface="Helvetica Light"/>
                          <a:cs typeface="Helvetica Light"/>
                        </a:rPr>
                        <a:t>2</a:t>
                      </a: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:</a:t>
                      </a:r>
                      <a:r>
                        <a:rPr lang="en-US" altLang="zh-CN" sz="1600" b="0" i="0" dirty="0" smtClean="0">
                          <a:latin typeface="Helvetica Light"/>
                          <a:cs typeface="Helvetica Light"/>
                        </a:rPr>
                        <a:t>0</a:t>
                      </a: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pm – </a:t>
                      </a:r>
                      <a:r>
                        <a:rPr lang="en-US" altLang="zh-CN" sz="1600" b="0" i="0" baseline="0" dirty="0" smtClean="0">
                          <a:latin typeface="Helvetica Light"/>
                          <a:cs typeface="Helvetica Light"/>
                        </a:rPr>
                        <a:t>3:00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pm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Panel on Accelerator Research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i="0" baseline="0" dirty="0" smtClean="0">
                          <a:latin typeface="Helvetica Light"/>
                          <a:cs typeface="Helvetica Light"/>
                        </a:rPr>
                        <a:t>3:00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pm – 3:30 pm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Accelerator Benchmarks and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Workload Characterization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3:30 pm – 4:00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pm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Break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4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4:00 pm – 5:00 pm</a:t>
                      </a:r>
                      <a:endParaRPr lang="en-US" sz="1600" b="0" i="0" dirty="0">
                        <a:latin typeface="Helvetica Light"/>
                        <a:cs typeface="Helvetica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Helvetica Light"/>
                          <a:cs typeface="Helvetica Light"/>
                        </a:rPr>
                        <a:t>Hands-on Exercise</a:t>
                      </a:r>
                      <a:r>
                        <a:rPr lang="en-US" sz="1600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endParaRPr lang="en-US" sz="1600" b="0" i="0" dirty="0" smtClean="0">
                        <a:latin typeface="Helvetica Light"/>
                        <a:cs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7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Use an existing accelerator module: </a:t>
            </a:r>
            <a:r>
              <a:rPr kumimoji="1" lang="en-US" altLang="zh-CN" dirty="0" err="1" smtClean="0"/>
              <a:t>VectorAddSample</a:t>
            </a:r>
            <a:endParaRPr kumimoji="1" lang="en-US" altLang="zh-CN" dirty="0" smtClean="0"/>
          </a:p>
          <a:p>
            <a:pPr lvl="1"/>
            <a:r>
              <a:rPr lang="en-US" altLang="zh-CN" dirty="0"/>
              <a:t>#include "</a:t>
            </a:r>
            <a:r>
              <a:rPr lang="en-US" altLang="zh-CN" dirty="0" err="1" smtClean="0"/>
              <a:t>VectorAddSample.hh</a:t>
            </a:r>
            <a:r>
              <a:rPr lang="en-US" altLang="zh-CN" dirty="0" smtClean="0"/>
              <a:t>” in </a:t>
            </a:r>
            <a:r>
              <a:rPr lang="en-US" altLang="zh-CN" dirty="0" err="1" smtClean="0">
                <a:solidFill>
                  <a:srgbClr val="000000"/>
                </a:solidFill>
              </a:rPr>
              <a:t>LCAccOperatingModeInclude.hh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2"/>
            <a:r>
              <a:rPr lang="en-US" altLang="zh-CN" dirty="0" err="1" smtClean="0">
                <a:solidFill>
                  <a:schemeClr val="tx1"/>
                </a:solidFill>
              </a:rPr>
              <a:t>VectorAddSample.hh</a:t>
            </a:r>
            <a:r>
              <a:rPr lang="en-US" altLang="zh-CN" dirty="0" smtClean="0">
                <a:solidFill>
                  <a:schemeClr val="tx1"/>
                </a:solidFill>
              </a:rPr>
              <a:t> contains accelerator modeling details</a:t>
            </a:r>
          </a:p>
          <a:p>
            <a:pPr lvl="1"/>
            <a:r>
              <a:rPr lang="en-US" altLang="zh-CN" dirty="0"/>
              <a:t>REGISTER_OPMODE(</a:t>
            </a:r>
            <a:r>
              <a:rPr lang="en-US" altLang="zh-CN" dirty="0" err="1"/>
              <a:t>OperatingMode_VectorAddSample</a:t>
            </a:r>
            <a:r>
              <a:rPr lang="en-US" altLang="zh-CN" dirty="0" smtClean="0"/>
              <a:t>) </a:t>
            </a:r>
            <a:r>
              <a:rPr lang="en-US" altLang="zh-CN" dirty="0" smtClean="0">
                <a:solidFill>
                  <a:schemeClr val="tx1"/>
                </a:solidFill>
              </a:rPr>
              <a:t>in </a:t>
            </a:r>
            <a:r>
              <a:rPr lang="en-US" altLang="zh-CN" dirty="0" err="1" smtClean="0">
                <a:solidFill>
                  <a:schemeClr val="tx1"/>
                </a:solidFill>
              </a:rPr>
              <a:t>LCAccOperatingModeListing.hh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dirty="0" err="1"/>
              <a:t>g_LCAccInterface</a:t>
            </a:r>
            <a:r>
              <a:rPr lang="en-US" altLang="zh-CN" dirty="0"/>
              <a:t>-&gt;</a:t>
            </a:r>
            <a:r>
              <a:rPr lang="en-US" altLang="zh-CN" dirty="0" err="1"/>
              <a:t>AddOperatingMode</a:t>
            </a:r>
            <a:r>
              <a:rPr lang="en-US" altLang="zh-CN" dirty="0"/>
              <a:t>(</a:t>
            </a:r>
            <a:r>
              <a:rPr lang="en-US" altLang="zh-CN" dirty="0" err="1"/>
              <a:t>g_LCAccDeviceHandle</a:t>
            </a:r>
            <a:r>
              <a:rPr lang="en-US" altLang="zh-CN" dirty="0"/>
              <a:t>[0], "</a:t>
            </a:r>
            <a:r>
              <a:rPr lang="en-US" altLang="zh-CN" dirty="0" err="1"/>
              <a:t>VectorAddSample</a:t>
            </a:r>
            <a:r>
              <a:rPr lang="en-US" altLang="zh-CN" dirty="0"/>
              <a:t>")</a:t>
            </a:r>
            <a:r>
              <a:rPr lang="en-US" altLang="zh-CN" dirty="0" smtClean="0"/>
              <a:t>; </a:t>
            </a:r>
            <a:r>
              <a:rPr lang="en-US" altLang="zh-CN" dirty="0" smtClean="0">
                <a:solidFill>
                  <a:srgbClr val="000000"/>
                </a:solidFill>
              </a:rPr>
              <a:t>in startup() </a:t>
            </a:r>
            <a:r>
              <a:rPr lang="en-US" altLang="zh-CN" dirty="0" err="1" smtClean="0">
                <a:solidFill>
                  <a:srgbClr val="000000"/>
                </a:solidFill>
              </a:rPr>
              <a:t>mem</a:t>
            </a:r>
            <a:r>
              <a:rPr lang="en-US" altLang="zh-CN" dirty="0">
                <a:solidFill>
                  <a:srgbClr val="000000"/>
                </a:solidFill>
              </a:rPr>
              <a:t>/ruby/system/</a:t>
            </a:r>
            <a:r>
              <a:rPr lang="en-US" altLang="zh-CN" dirty="0" err="1" smtClean="0">
                <a:solidFill>
                  <a:srgbClr val="000000"/>
                </a:solidFill>
              </a:rPr>
              <a:t>System.cc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1"/>
            <a:endParaRPr kumimoji="1" lang="en-US" altLang="zh-CN" dirty="0">
              <a:solidFill>
                <a:srgbClr val="000000"/>
              </a:solidFill>
            </a:endParaRPr>
          </a:p>
          <a:p>
            <a:r>
              <a:rPr kumimoji="1" lang="en-US" altLang="zh-CN" dirty="0"/>
              <a:t>The same compiling command as gem5 (32nm @2GHz)</a:t>
            </a:r>
          </a:p>
          <a:p>
            <a:pPr lvl="1"/>
            <a:r>
              <a:rPr lang="en-US" altLang="zh-CN" dirty="0" err="1"/>
              <a:t>scons</a:t>
            </a:r>
            <a:r>
              <a:rPr lang="en-US" altLang="zh-CN" dirty="0"/>
              <a:t> PROTOCOL=</a:t>
            </a:r>
            <a:r>
              <a:rPr lang="en-US" altLang="zh-CN" dirty="0" err="1"/>
              <a:t>MESI_Two_Level_Trace</a:t>
            </a:r>
            <a:r>
              <a:rPr lang="en-US" altLang="zh-CN" dirty="0"/>
              <a:t> build/X86/gem5.</a:t>
            </a:r>
            <a:r>
              <a:rPr lang="en-US" altLang="zh-CN" dirty="0" smtClean="0"/>
              <a:t>opt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Building PARADE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804274" y="2126070"/>
            <a:ext cx="6673614" cy="3709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Screen Shot 2015-06-09 at 5.4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7" y="1688059"/>
            <a:ext cx="4415520" cy="4961258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User high-level description: </a:t>
            </a:r>
            <a:r>
              <a:rPr kumimoji="1" lang="en-US" altLang="zh-CN" dirty="0" err="1" smtClean="0"/>
              <a:t>VectorAddSample.type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Adding an Accelerator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Simulation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Module</a:t>
            </a:r>
            <a:endParaRPr kumimoji="1"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684996" y="2168875"/>
            <a:ext cx="3325095" cy="1477328"/>
            <a:chOff x="684996" y="2168875"/>
            <a:chExt cx="3325095" cy="1477328"/>
          </a:xfrm>
        </p:grpSpPr>
        <p:sp>
          <p:nvSpPr>
            <p:cNvPr id="5" name="矩形 4"/>
            <p:cNvSpPr/>
            <p:nvPr/>
          </p:nvSpPr>
          <p:spPr bwMode="auto">
            <a:xfrm>
              <a:off x="684996" y="2271869"/>
              <a:ext cx="1355725" cy="130963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454576" y="2168875"/>
              <a:ext cx="15555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1390 </a:t>
              </a:r>
              <a:r>
                <a:rPr lang="en-US" altLang="zh-CN" sz="1800" dirty="0" err="1" smtClean="0">
                  <a:solidFill>
                    <a:srgbClr val="FF0000"/>
                  </a:solidFill>
                </a:rPr>
                <a:t>uw</a:t>
              </a:r>
              <a:endParaRPr lang="en-US" altLang="zh-CN" sz="1800" dirty="0" smtClean="0">
                <a:solidFill>
                  <a:srgbClr val="FF0000"/>
                </a:solidFill>
              </a:endParaRPr>
            </a:p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52806 um</a:t>
              </a:r>
              <a:r>
                <a:rPr lang="en-US" altLang="zh-CN" sz="1800" baseline="30000" dirty="0" smtClean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10</a:t>
              </a:r>
            </a:p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2 (1GHz)</a:t>
              </a:r>
            </a:p>
            <a:p>
              <a:r>
                <a:rPr lang="en-US" altLang="zh-CN" sz="1800" dirty="0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737903" y="2521041"/>
            <a:ext cx="442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Replace timing by our HLS/RTL tool</a:t>
            </a:r>
          </a:p>
          <a:p>
            <a:r>
              <a:rPr lang="en-US" altLang="zh-CN" sz="2000" b="0" i="1" dirty="0" smtClean="0">
                <a:solidFill>
                  <a:srgbClr val="FF0000"/>
                </a:solidFill>
              </a:rPr>
              <a:t>./</a:t>
            </a:r>
            <a:r>
              <a:rPr lang="en-US" altLang="zh-CN" sz="2000" b="0" i="1" dirty="0" err="1" smtClean="0">
                <a:solidFill>
                  <a:srgbClr val="FF0000"/>
                </a:solidFill>
              </a:rPr>
              <a:t>run.autopilot.sh</a:t>
            </a:r>
            <a:r>
              <a:rPr lang="en-US" altLang="zh-CN" sz="2000" b="0" i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0" i="1" dirty="0" err="1" smtClean="0">
                <a:solidFill>
                  <a:srgbClr val="FF0000"/>
                </a:solidFill>
              </a:rPr>
              <a:t>VectorAddSample.type</a:t>
            </a:r>
            <a:endParaRPr lang="en-US" altLang="zh-CN" sz="2000" b="0" i="1" dirty="0" smtClean="0">
              <a:solidFill>
                <a:srgbClr val="FF0000"/>
              </a:solidFill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680415" y="1679171"/>
            <a:ext cx="7439659" cy="707886"/>
            <a:chOff x="684996" y="2183145"/>
            <a:chExt cx="7439659" cy="707886"/>
          </a:xfrm>
        </p:grpSpPr>
        <p:sp>
          <p:nvSpPr>
            <p:cNvPr id="11" name="矩形 10"/>
            <p:cNvSpPr/>
            <p:nvPr/>
          </p:nvSpPr>
          <p:spPr bwMode="auto">
            <a:xfrm>
              <a:off x="684996" y="2229062"/>
              <a:ext cx="3087070" cy="47232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23622" y="2183145"/>
              <a:ext cx="3401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Specify an unique accelerator</a:t>
              </a:r>
              <a:br>
                <a:rPr lang="en-US" altLang="zh-CN" sz="2000" dirty="0" smtClean="0">
                  <a:solidFill>
                    <a:srgbClr val="FF0000"/>
                  </a:solidFill>
                </a:rPr>
              </a:br>
              <a:r>
                <a:rPr lang="en-US" altLang="zh-CN" sz="2000" dirty="0" smtClean="0">
                  <a:solidFill>
                    <a:srgbClr val="FF0000"/>
                  </a:solidFill>
                </a:rPr>
                <a:t>module name and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opcode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675834" y="3818072"/>
            <a:ext cx="7544136" cy="1147512"/>
            <a:chOff x="684996" y="2271869"/>
            <a:chExt cx="7544136" cy="1147512"/>
          </a:xfrm>
        </p:grpSpPr>
        <p:sp>
          <p:nvSpPr>
            <p:cNvPr id="14" name="矩形 13"/>
            <p:cNvSpPr/>
            <p:nvPr/>
          </p:nvSpPr>
          <p:spPr bwMode="auto">
            <a:xfrm>
              <a:off x="684996" y="2271869"/>
              <a:ext cx="3862273" cy="114751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766435" y="2482794"/>
              <a:ext cx="3462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Specify accelerator </a:t>
              </a:r>
            </a:p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inputs and outputs</a:t>
              </a: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71253" y="5226144"/>
            <a:ext cx="8176628" cy="1366098"/>
            <a:chOff x="684996" y="2371752"/>
            <a:chExt cx="8176628" cy="1366098"/>
          </a:xfrm>
        </p:grpSpPr>
        <p:sp>
          <p:nvSpPr>
            <p:cNvPr id="17" name="矩形 16"/>
            <p:cNvSpPr/>
            <p:nvPr/>
          </p:nvSpPr>
          <p:spPr bwMode="auto">
            <a:xfrm>
              <a:off x="684996" y="2371752"/>
              <a:ext cx="3862273" cy="136609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66435" y="2625484"/>
              <a:ext cx="40951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Specify accelerator computation body: one iteration in the loop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Auto-generated accelerator module: </a:t>
            </a:r>
            <a:r>
              <a:rPr kumimoji="1" lang="en-US" altLang="zh-CN" dirty="0" err="1" smtClean="0"/>
              <a:t>VectorAddSample.hh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Auto-Generated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Accelerator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Simulation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Module</a:t>
            </a:r>
            <a:endParaRPr kumimoji="1" lang="zh-CN" altLang="en-US" dirty="0"/>
          </a:p>
        </p:txBody>
      </p:sp>
      <p:pic>
        <p:nvPicPr>
          <p:cNvPr id="4" name="图片 3" descr="Screen Shot 2015-06-09 at 5.4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4" y="1683733"/>
            <a:ext cx="5886126" cy="5045251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609060" y="1607826"/>
            <a:ext cx="8067583" cy="707886"/>
            <a:chOff x="684996" y="2111800"/>
            <a:chExt cx="8067583" cy="707886"/>
          </a:xfrm>
        </p:grpSpPr>
        <p:sp>
          <p:nvSpPr>
            <p:cNvPr id="11" name="矩形 10"/>
            <p:cNvSpPr/>
            <p:nvPr/>
          </p:nvSpPr>
          <p:spPr bwMode="auto">
            <a:xfrm>
              <a:off x="684996" y="2201976"/>
              <a:ext cx="4271546" cy="49941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351546" y="2111800"/>
              <a:ext cx="3401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each accelerator inherits the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LCAccOperationMode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 class</a:t>
              </a: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818544" y="2587828"/>
            <a:ext cx="7772473" cy="779636"/>
            <a:chOff x="684996" y="2168876"/>
            <a:chExt cx="7772473" cy="779636"/>
          </a:xfrm>
        </p:grpSpPr>
        <p:sp>
          <p:nvSpPr>
            <p:cNvPr id="14" name="矩形 13"/>
            <p:cNvSpPr/>
            <p:nvPr/>
          </p:nvSpPr>
          <p:spPr bwMode="auto">
            <a:xfrm>
              <a:off x="684996" y="2201975"/>
              <a:ext cx="4618622" cy="74653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950928" y="2168876"/>
              <a:ext cx="2506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accelerator module</a:t>
              </a:r>
              <a:br>
                <a:rPr lang="en-US" altLang="zh-CN" sz="2000" dirty="0" smtClean="0">
                  <a:solidFill>
                    <a:srgbClr val="FF0000"/>
                  </a:solidFill>
                </a:rPr>
              </a:br>
              <a:r>
                <a:rPr lang="en-US" altLang="zh-CN" sz="2000" dirty="0" smtClean="0">
                  <a:solidFill>
                    <a:srgbClr val="FF0000"/>
                  </a:solidFill>
                </a:rPr>
                <a:t>name </a:t>
              </a:r>
              <a:r>
                <a:rPr lang="en-US" altLang="zh-CN" sz="2000" dirty="0">
                  <a:solidFill>
                    <a:srgbClr val="FF0000"/>
                  </a:solidFill>
                </a:rPr>
                <a:t>and </a:t>
              </a:r>
              <a:r>
                <a:rPr lang="en-US" altLang="zh-CN" sz="2000" dirty="0" err="1">
                  <a:solidFill>
                    <a:srgbClr val="FF0000"/>
                  </a:solidFill>
                </a:rPr>
                <a:t>opcode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813962" y="3296719"/>
            <a:ext cx="7772474" cy="808174"/>
            <a:chOff x="684995" y="2140338"/>
            <a:chExt cx="7772474" cy="808174"/>
          </a:xfrm>
        </p:grpSpPr>
        <p:sp>
          <p:nvSpPr>
            <p:cNvPr id="17" name="矩形 16"/>
            <p:cNvSpPr/>
            <p:nvPr/>
          </p:nvSpPr>
          <p:spPr bwMode="auto">
            <a:xfrm>
              <a:off x="684995" y="2201975"/>
              <a:ext cx="5179763" cy="74653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950928" y="2140338"/>
              <a:ext cx="2506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accelerator timing</a:t>
              </a:r>
            </a:p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info from HLS/RTL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809381" y="4048417"/>
            <a:ext cx="7772474" cy="707886"/>
            <a:chOff x="684995" y="2154607"/>
            <a:chExt cx="7772474" cy="707886"/>
          </a:xfrm>
        </p:grpSpPr>
        <p:sp>
          <p:nvSpPr>
            <p:cNvPr id="20" name="矩形 19"/>
            <p:cNvSpPr/>
            <p:nvPr/>
          </p:nvSpPr>
          <p:spPr bwMode="auto">
            <a:xfrm>
              <a:off x="684995" y="2201975"/>
              <a:ext cx="5179763" cy="45600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950928" y="2154607"/>
              <a:ext cx="2506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auto-generated SPM address mapping 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804800" y="4562103"/>
            <a:ext cx="7772474" cy="1644877"/>
            <a:chOff x="684995" y="2201975"/>
            <a:chExt cx="7772474" cy="1644877"/>
          </a:xfrm>
        </p:grpSpPr>
        <p:sp>
          <p:nvSpPr>
            <p:cNvPr id="23" name="矩形 22"/>
            <p:cNvSpPr/>
            <p:nvPr/>
          </p:nvSpPr>
          <p:spPr bwMode="auto">
            <a:xfrm>
              <a:off x="684995" y="2201975"/>
              <a:ext cx="5179763" cy="164487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950928" y="2554139"/>
              <a:ext cx="25065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model SPM/DMA timing, and computation latency</a:t>
              </a:r>
              <a:endParaRPr lang="en-US" altLang="zh-CN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737913" y="6121576"/>
            <a:ext cx="415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i="1" dirty="0"/>
              <a:t>mono </a:t>
            </a:r>
            <a:r>
              <a:rPr lang="en-US" altLang="zh-CN" sz="2000" b="0" i="1" dirty="0" err="1"/>
              <a:t>AccGen.exe</a:t>
            </a:r>
            <a:r>
              <a:rPr lang="en-US" altLang="zh-CN" sz="2000" b="0" i="1" dirty="0"/>
              <a:t> </a:t>
            </a:r>
            <a:r>
              <a:rPr lang="zh-CN" altLang="zh-CN" sz="2000" b="0" i="1" dirty="0"/>
              <a:t>-</a:t>
            </a:r>
            <a:r>
              <a:rPr lang="en-US" altLang="zh-CN" sz="2000" b="0" i="1" dirty="0" err="1" smtClean="0"/>
              <a:t>path:src</a:t>
            </a:r>
            <a:r>
              <a:rPr lang="en-US" altLang="zh-CN" sz="2000" b="0" i="1" dirty="0"/>
              <a:t>/modules/</a:t>
            </a:r>
            <a:r>
              <a:rPr lang="en-US" altLang="zh-CN" sz="2000" b="0" i="1" dirty="0" err="1"/>
              <a:t>LCAcc</a:t>
            </a:r>
            <a:r>
              <a:rPr lang="en-US" altLang="zh-CN" sz="2000" b="0" i="1" dirty="0" smtClean="0"/>
              <a:t> </a:t>
            </a:r>
            <a:r>
              <a:rPr lang="en-US" altLang="zh-CN" sz="2000" b="0" i="1" dirty="0" err="1" smtClean="0"/>
              <a:t>VectorAddSample.type</a:t>
            </a:r>
            <a:endParaRPr lang="en-US" altLang="zh-CN" sz="20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5986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Screen Shot 2015-06-09 at 9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0" y="1776908"/>
            <a:ext cx="8162458" cy="4309231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To use existing accelerators,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just call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accelerator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API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Creating a Benchmark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609060" y="1693440"/>
            <a:ext cx="7967686" cy="400110"/>
            <a:chOff x="684996" y="2197414"/>
            <a:chExt cx="7967686" cy="400110"/>
          </a:xfrm>
        </p:grpSpPr>
        <p:sp>
          <p:nvSpPr>
            <p:cNvPr id="6" name="矩形 5"/>
            <p:cNvSpPr/>
            <p:nvPr/>
          </p:nvSpPr>
          <p:spPr bwMode="auto">
            <a:xfrm>
              <a:off x="684996" y="2273320"/>
              <a:ext cx="3486653" cy="25684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251649" y="2197414"/>
              <a:ext cx="3401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base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BenchmarkNode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class</a:t>
              </a: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604479" y="5760107"/>
            <a:ext cx="5984045" cy="860281"/>
            <a:chOff x="684996" y="2273320"/>
            <a:chExt cx="5984045" cy="860281"/>
          </a:xfrm>
        </p:grpSpPr>
        <p:sp>
          <p:nvSpPr>
            <p:cNvPr id="9" name="矩形 8"/>
            <p:cNvSpPr/>
            <p:nvPr/>
          </p:nvSpPr>
          <p:spPr bwMode="auto">
            <a:xfrm>
              <a:off x="684996" y="2273320"/>
              <a:ext cx="2520821" cy="26137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268008" y="2425715"/>
              <a:ext cx="3401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Create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BenchmarkNode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,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call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Initialize()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and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Run()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04479" y="2459407"/>
            <a:ext cx="7967686" cy="400110"/>
            <a:chOff x="684996" y="2197414"/>
            <a:chExt cx="7967686" cy="400110"/>
          </a:xfrm>
        </p:grpSpPr>
        <p:sp>
          <p:nvSpPr>
            <p:cNvPr id="12" name="矩形 11"/>
            <p:cNvSpPr/>
            <p:nvPr/>
          </p:nvSpPr>
          <p:spPr bwMode="auto">
            <a:xfrm>
              <a:off x="684996" y="2273320"/>
              <a:ext cx="4433105" cy="27566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51649" y="2197414"/>
              <a:ext cx="3401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inherit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BenchmarkNode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604479" y="2031337"/>
            <a:ext cx="7967686" cy="400110"/>
            <a:chOff x="684996" y="2268759"/>
            <a:chExt cx="7967686" cy="400110"/>
          </a:xfrm>
        </p:grpSpPr>
        <p:sp>
          <p:nvSpPr>
            <p:cNvPr id="15" name="矩形 14"/>
            <p:cNvSpPr/>
            <p:nvPr/>
          </p:nvSpPr>
          <p:spPr bwMode="auto">
            <a:xfrm>
              <a:off x="684996" y="2273320"/>
              <a:ext cx="4161960" cy="24712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251649" y="2268759"/>
              <a:ext cx="3401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include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accelerator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API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1056565" y="3515307"/>
            <a:ext cx="8058892" cy="1217006"/>
            <a:chOff x="684995" y="2273320"/>
            <a:chExt cx="8058892" cy="1217006"/>
          </a:xfrm>
        </p:grpSpPr>
        <p:sp>
          <p:nvSpPr>
            <p:cNvPr id="18" name="矩形 17"/>
            <p:cNvSpPr/>
            <p:nvPr/>
          </p:nvSpPr>
          <p:spPr bwMode="auto">
            <a:xfrm>
              <a:off x="684995" y="2273320"/>
              <a:ext cx="7291839" cy="53706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111024" y="2782440"/>
              <a:ext cx="5632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call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CreateBuffer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API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to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init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accelerator,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write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program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description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to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memory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buffer</a:t>
              </a: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1080526" y="4766420"/>
            <a:ext cx="7702126" cy="988703"/>
            <a:chOff x="684995" y="2273320"/>
            <a:chExt cx="7702126" cy="988703"/>
          </a:xfrm>
        </p:grpSpPr>
        <p:sp>
          <p:nvSpPr>
            <p:cNvPr id="22" name="矩形 21"/>
            <p:cNvSpPr/>
            <p:nvPr/>
          </p:nvSpPr>
          <p:spPr bwMode="auto">
            <a:xfrm>
              <a:off x="684995" y="2273320"/>
              <a:ext cx="6069133" cy="28477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754258" y="2554137"/>
              <a:ext cx="5632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call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err="1" smtClean="0">
                  <a:solidFill>
                    <a:srgbClr val="FF0000"/>
                  </a:solidFill>
                </a:rPr>
                <a:t>run_buf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API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to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read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accelerator,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run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it,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handle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communication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with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CPU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and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GAM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6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Within the </a:t>
            </a:r>
            <a:r>
              <a:rPr lang="en-US" altLang="zh-CN" dirty="0" smtClean="0"/>
              <a:t>Accelerator Library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(for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Benchmarks)</a:t>
            </a:r>
            <a:endParaRPr lang="en-US" altLang="zh-CN" b="0" dirty="0"/>
          </a:p>
        </p:txBody>
      </p:sp>
      <p:graphicFrame>
        <p:nvGraphicFramePr>
          <p:cNvPr id="2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65580"/>
              </p:ext>
            </p:extLst>
          </p:nvPr>
        </p:nvGraphicFramePr>
        <p:xfrm>
          <a:off x="6095291" y="1429102"/>
          <a:ext cx="251460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New</a:t>
                      </a:r>
                      <a:r>
                        <a:rPr lang="en-US" b="1" baseline="0" dirty="0" smtClean="0"/>
                        <a:t> ISA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lcacc-req</a:t>
                      </a:r>
                      <a:r>
                        <a:rPr lang="en-US" b="1" baseline="0" dirty="0" smtClean="0"/>
                        <a:t>   </a:t>
                      </a:r>
                      <a:r>
                        <a:rPr lang="zh-CN" altLang="en-US" b="1" baseline="0" dirty="0" smtClean="0"/>
                        <a:t> </a:t>
                      </a:r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lcacc-rsrv</a:t>
                      </a:r>
                      <a:r>
                        <a:rPr lang="zh-CN" altLang="en-US" b="1" dirty="0" smtClean="0"/>
                        <a:t>   </a:t>
                      </a:r>
                      <a:r>
                        <a:rPr lang="en-US" altLang="zh-CN" b="1" dirty="0" smtClean="0"/>
                        <a:t>id</a:t>
                      </a:r>
                      <a:r>
                        <a:rPr lang="en-US" b="1" baseline="0" dirty="0" smtClean="0"/>
                        <a:t>, time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lcacc-cmd</a:t>
                      </a:r>
                      <a:r>
                        <a:rPr lang="en-US" b="1" dirty="0" smtClean="0"/>
                        <a:t> </a:t>
                      </a:r>
                      <a:r>
                        <a:rPr lang="zh-CN" altLang="en-US" b="1" dirty="0" smtClean="0"/>
                        <a:t> </a:t>
                      </a:r>
                      <a:r>
                        <a:rPr lang="en-US" b="1" dirty="0" smtClean="0"/>
                        <a:t>id, </a:t>
                      </a:r>
                      <a:r>
                        <a:rPr lang="en-US" b="1" dirty="0" err="1" smtClean="0"/>
                        <a:t>cmd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addr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lcacc</a:t>
                      </a:r>
                      <a:r>
                        <a:rPr lang="en-US" b="1" dirty="0" smtClean="0"/>
                        <a:t>-free  </a:t>
                      </a:r>
                      <a:r>
                        <a:rPr lang="zh-CN" altLang="en-US" b="1" dirty="0" smtClean="0"/>
                        <a:t> </a:t>
                      </a:r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ounded Rectangle 11"/>
          <p:cNvSpPr/>
          <p:nvPr/>
        </p:nvSpPr>
        <p:spPr bwMode="auto">
          <a:xfrm>
            <a:off x="360000" y="3477469"/>
            <a:ext cx="2160000" cy="791996"/>
          </a:xfrm>
          <a:prstGeom prst="roundRect">
            <a:avLst>
              <a:gd name="adj" fmla="val 4167"/>
            </a:avLst>
          </a:prstGeom>
          <a:solidFill>
            <a:srgbClr val="FBC18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宋体" charset="-122"/>
                <a:cs typeface="宋体" charset="-122"/>
              </a:rPr>
              <a:t>Mem</a:t>
            </a:r>
            <a:endParaRPr lang="en-US" sz="2000" dirty="0">
              <a:solidFill>
                <a:schemeClr val="tx1"/>
              </a:solidFill>
              <a:latin typeface="+mn-lt"/>
              <a:ea typeface="宋体" charset="-122"/>
              <a:cs typeface="宋体" charset="-122"/>
            </a:endParaRPr>
          </a:p>
        </p:txBody>
      </p:sp>
      <p:sp>
        <p:nvSpPr>
          <p:cNvPr id="28" name="Rounded Rectangle 12"/>
          <p:cNvSpPr/>
          <p:nvPr/>
        </p:nvSpPr>
        <p:spPr bwMode="auto">
          <a:xfrm>
            <a:off x="1052386" y="3553267"/>
            <a:ext cx="1403998" cy="648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charset="-122"/>
                <a:cs typeface="宋体" charset="-122"/>
              </a:rPr>
              <a:t>Task description</a:t>
            </a:r>
          </a:p>
        </p:txBody>
      </p:sp>
      <p:sp>
        <p:nvSpPr>
          <p:cNvPr id="41" name="Rectangle 24"/>
          <p:cNvSpPr/>
          <p:nvPr/>
        </p:nvSpPr>
        <p:spPr>
          <a:xfrm>
            <a:off x="5064" y="4342558"/>
            <a:ext cx="5075021" cy="210995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/>
              <a:defRPr/>
            </a:pP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Request available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accelerators 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(</a:t>
            </a:r>
            <a:r>
              <a:rPr lang="en-US" sz="2000" dirty="0" err="1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lcacc-req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)</a:t>
            </a:r>
            <a:endParaRPr lang="en-US" sz="2000" dirty="0">
              <a:solidFill>
                <a:srgbClr val="002E8A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-122"/>
              <a:cs typeface="宋体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/>
              <a:defRPr/>
            </a:pP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Response available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ones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&amp;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waiting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time</a:t>
            </a:r>
            <a:endParaRPr lang="en-US" sz="2000" dirty="0">
              <a:solidFill>
                <a:srgbClr val="002E8A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-122"/>
              <a:cs typeface="宋体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/>
              <a:defRPr/>
            </a:pP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Request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r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eservation 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(</a:t>
            </a:r>
            <a:r>
              <a:rPr lang="en-US" sz="2000" dirty="0" err="1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lcacc-rsv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) and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wait</a:t>
            </a:r>
            <a:endParaRPr lang="en-US" sz="2000" dirty="0">
              <a:solidFill>
                <a:srgbClr val="002E8A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-122"/>
              <a:cs typeface="宋体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/>
              <a:defRPr/>
            </a:pP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Reserve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accelerator,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send it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the 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core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ID</a:t>
            </a:r>
          </a:p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/>
              <a:defRPr/>
            </a:pP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The 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core shares a task description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and</a:t>
            </a:r>
            <a:b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</a:b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start the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accelerator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(</a:t>
            </a:r>
            <a:r>
              <a:rPr lang="en-US" sz="2000" dirty="0" err="1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lcacc-cmd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)</a:t>
            </a:r>
            <a:endParaRPr lang="en-US" sz="2000" dirty="0">
              <a:solidFill>
                <a:srgbClr val="002E8A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-122"/>
              <a:cs typeface="宋体" charset="-122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387850" y="4117287"/>
            <a:ext cx="5651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rgbClr val="0070C0"/>
                </a:solidFill>
                <a:latin typeface="+mn-lt"/>
                <a:ea typeface="宋体" pitchFamily="2" charset="-122"/>
                <a:cs typeface="宋体" charset="-122"/>
              </a:rPr>
              <a:t>4</a:t>
            </a:r>
          </a:p>
        </p:txBody>
      </p:sp>
      <p:sp>
        <p:nvSpPr>
          <p:cNvPr id="46" name="椭圆 45"/>
          <p:cNvSpPr>
            <a:spLocks noChangeAspect="1"/>
          </p:cNvSpPr>
          <p:nvPr/>
        </p:nvSpPr>
        <p:spPr bwMode="auto">
          <a:xfrm>
            <a:off x="360000" y="1400682"/>
            <a:ext cx="1007998" cy="1007998"/>
          </a:xfrm>
          <a:prstGeom prst="ellipse">
            <a:avLst/>
          </a:prstGeom>
          <a:solidFill>
            <a:srgbClr val="FFFF8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altLang="zh-CN" sz="2000" dirty="0" smtClean="0">
                <a:latin typeface="Arial Narrow"/>
                <a:cs typeface="Arial Narrow"/>
              </a:rPr>
              <a:t>CPU</a:t>
            </a:r>
            <a:endParaRPr lang="zh-CN" altLang="en-US" sz="2000" dirty="0">
              <a:latin typeface="Arial Narrow"/>
              <a:cs typeface="Arial Narrow"/>
            </a:endParaRPr>
          </a:p>
        </p:txBody>
      </p:sp>
      <p:grpSp>
        <p:nvGrpSpPr>
          <p:cNvPr id="49" name="组 48"/>
          <p:cNvGrpSpPr/>
          <p:nvPr/>
        </p:nvGrpSpPr>
        <p:grpSpPr>
          <a:xfrm>
            <a:off x="4176000" y="1400684"/>
            <a:ext cx="998954" cy="935999"/>
            <a:chOff x="3753214" y="1728871"/>
            <a:chExt cx="998954" cy="935999"/>
          </a:xfrm>
        </p:grpSpPr>
        <p:sp>
          <p:nvSpPr>
            <p:cNvPr id="47" name="六边形 46"/>
            <p:cNvSpPr>
              <a:spLocks noChangeAspect="1"/>
            </p:cNvSpPr>
            <p:nvPr/>
          </p:nvSpPr>
          <p:spPr bwMode="auto">
            <a:xfrm>
              <a:off x="3798399" y="1728871"/>
              <a:ext cx="935999" cy="935999"/>
            </a:xfrm>
            <a:prstGeom prst="hexagon">
              <a:avLst/>
            </a:prstGeom>
            <a:solidFill>
              <a:srgbClr val="B1A0C4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753214" y="1997649"/>
              <a:ext cx="998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smtClean="0">
                  <a:latin typeface="Arial Narrow"/>
                  <a:cs typeface="Arial Narrow"/>
                </a:rPr>
                <a:t>GAM</a:t>
              </a:r>
              <a:endParaRPr kumimoji="1" lang="zh-CN" altLang="en-US" sz="2000" dirty="0">
                <a:latin typeface="Arial Narrow"/>
                <a:cs typeface="Arial Narrow"/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4203816" y="3397823"/>
            <a:ext cx="998954" cy="935999"/>
            <a:chOff x="4476446" y="3797853"/>
            <a:chExt cx="998954" cy="935999"/>
          </a:xfrm>
        </p:grpSpPr>
        <p:sp>
          <p:nvSpPr>
            <p:cNvPr id="48" name="等腰三角形 47"/>
            <p:cNvSpPr>
              <a:spLocks noChangeAspect="1"/>
            </p:cNvSpPr>
            <p:nvPr/>
          </p:nvSpPr>
          <p:spPr bwMode="auto">
            <a:xfrm>
              <a:off x="4511939" y="3797853"/>
              <a:ext cx="935999" cy="935999"/>
            </a:xfrm>
            <a:prstGeom prst="triangle">
              <a:avLst/>
            </a:prstGeom>
            <a:solidFill>
              <a:srgbClr val="C0FAB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2000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476446" y="4247580"/>
              <a:ext cx="998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dirty="0" err="1" smtClean="0">
                  <a:latin typeface="Arial Narrow"/>
                  <a:cs typeface="Arial Narrow"/>
                </a:rPr>
                <a:t>Acc</a:t>
              </a:r>
              <a:endParaRPr kumimoji="1" lang="zh-CN" altLang="en-US" sz="2000" dirty="0">
                <a:latin typeface="Arial Narrow"/>
                <a:cs typeface="Arial Narrow"/>
              </a:endParaRPr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1338937" y="1455574"/>
            <a:ext cx="2952000" cy="338554"/>
            <a:chOff x="1338937" y="1754225"/>
            <a:chExt cx="2952000" cy="338554"/>
          </a:xfrm>
        </p:grpSpPr>
        <p:cxnSp>
          <p:nvCxnSpPr>
            <p:cNvPr id="54" name="直线箭头连接符 53"/>
            <p:cNvCxnSpPr/>
            <p:nvPr/>
          </p:nvCxnSpPr>
          <p:spPr bwMode="auto">
            <a:xfrm>
              <a:off x="1338937" y="2042908"/>
              <a:ext cx="29520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2418794" y="1754225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1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67" name="组 66"/>
          <p:cNvGrpSpPr/>
          <p:nvPr/>
        </p:nvGrpSpPr>
        <p:grpSpPr>
          <a:xfrm>
            <a:off x="1339200" y="1977174"/>
            <a:ext cx="2952000" cy="338554"/>
            <a:chOff x="1338937" y="2005281"/>
            <a:chExt cx="2952000" cy="338554"/>
          </a:xfrm>
        </p:grpSpPr>
        <p:cxnSp>
          <p:nvCxnSpPr>
            <p:cNvPr id="68" name="直线箭头连接符 67"/>
            <p:cNvCxnSpPr/>
            <p:nvPr/>
          </p:nvCxnSpPr>
          <p:spPr bwMode="auto">
            <a:xfrm>
              <a:off x="1338937" y="2042908"/>
              <a:ext cx="29520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2418794" y="2005281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2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1176776" y="1160293"/>
            <a:ext cx="3203997" cy="338554"/>
            <a:chOff x="1176512" y="1709921"/>
            <a:chExt cx="3275998" cy="338554"/>
          </a:xfrm>
        </p:grpSpPr>
        <p:cxnSp>
          <p:nvCxnSpPr>
            <p:cNvPr id="71" name="直线箭头连接符 70"/>
            <p:cNvCxnSpPr/>
            <p:nvPr/>
          </p:nvCxnSpPr>
          <p:spPr bwMode="auto">
            <a:xfrm>
              <a:off x="1176512" y="2042908"/>
              <a:ext cx="3275998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2448658" y="1709921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3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73" name="组 72"/>
          <p:cNvGrpSpPr/>
          <p:nvPr/>
        </p:nvGrpSpPr>
        <p:grpSpPr>
          <a:xfrm>
            <a:off x="1191541" y="2243765"/>
            <a:ext cx="3203999" cy="338554"/>
            <a:chOff x="1191278" y="2020049"/>
            <a:chExt cx="3203999" cy="338554"/>
          </a:xfrm>
        </p:grpSpPr>
        <p:cxnSp>
          <p:nvCxnSpPr>
            <p:cNvPr id="74" name="直线箭头连接符 73"/>
            <p:cNvCxnSpPr/>
            <p:nvPr/>
          </p:nvCxnSpPr>
          <p:spPr bwMode="auto">
            <a:xfrm>
              <a:off x="1191278" y="2042908"/>
              <a:ext cx="3203999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5"/>
            <p:cNvSpPr txBox="1">
              <a:spLocks noChangeArrowheads="1"/>
            </p:cNvSpPr>
            <p:nvPr/>
          </p:nvSpPr>
          <p:spPr bwMode="auto">
            <a:xfrm>
              <a:off x="2418794" y="2020049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4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82" name="组 81"/>
          <p:cNvGrpSpPr/>
          <p:nvPr/>
        </p:nvGrpSpPr>
        <p:grpSpPr>
          <a:xfrm>
            <a:off x="4550135" y="2325776"/>
            <a:ext cx="563563" cy="1079994"/>
            <a:chOff x="4550135" y="2653963"/>
            <a:chExt cx="563563" cy="1079994"/>
          </a:xfrm>
        </p:grpSpPr>
        <p:cxnSp>
          <p:nvCxnSpPr>
            <p:cNvPr id="76" name="直线箭头连接符 75"/>
            <p:cNvCxnSpPr/>
            <p:nvPr/>
          </p:nvCxnSpPr>
          <p:spPr bwMode="auto">
            <a:xfrm flipV="1">
              <a:off x="4703341" y="2653963"/>
              <a:ext cx="0" cy="1079994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4550135" y="2931107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4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83" name="组 82"/>
          <p:cNvGrpSpPr/>
          <p:nvPr/>
        </p:nvGrpSpPr>
        <p:grpSpPr>
          <a:xfrm>
            <a:off x="715647" y="2410155"/>
            <a:ext cx="563563" cy="1079994"/>
            <a:chOff x="4550135" y="2653963"/>
            <a:chExt cx="563563" cy="1079994"/>
          </a:xfrm>
        </p:grpSpPr>
        <p:cxnSp>
          <p:nvCxnSpPr>
            <p:cNvPr id="84" name="直线箭头连接符 83"/>
            <p:cNvCxnSpPr/>
            <p:nvPr/>
          </p:nvCxnSpPr>
          <p:spPr bwMode="auto">
            <a:xfrm flipV="1">
              <a:off x="4703341" y="2653963"/>
              <a:ext cx="0" cy="1079994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4550135" y="2931107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5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86" name="组 85"/>
          <p:cNvGrpSpPr/>
          <p:nvPr/>
        </p:nvGrpSpPr>
        <p:grpSpPr>
          <a:xfrm>
            <a:off x="863999" y="2394411"/>
            <a:ext cx="3609310" cy="1457143"/>
            <a:chOff x="4546087" y="2485819"/>
            <a:chExt cx="3609310" cy="1457143"/>
          </a:xfrm>
        </p:grpSpPr>
        <p:cxnSp>
          <p:nvCxnSpPr>
            <p:cNvPr id="87" name="直线箭头连接符 86"/>
            <p:cNvCxnSpPr>
              <a:stCxn id="48" idx="1"/>
              <a:endCxn id="46" idx="4"/>
            </p:cNvCxnSpPr>
            <p:nvPr/>
          </p:nvCxnSpPr>
          <p:spPr bwMode="auto">
            <a:xfrm flipH="1" flipV="1">
              <a:off x="4546087" y="2485819"/>
              <a:ext cx="3609310" cy="1457143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5777134" y="3075661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5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91" name="组 90"/>
          <p:cNvGrpSpPr/>
          <p:nvPr/>
        </p:nvGrpSpPr>
        <p:grpSpPr>
          <a:xfrm>
            <a:off x="2510209" y="3675526"/>
            <a:ext cx="1907998" cy="338554"/>
            <a:chOff x="1338938" y="1754225"/>
            <a:chExt cx="1907998" cy="338554"/>
          </a:xfrm>
        </p:grpSpPr>
        <p:cxnSp>
          <p:nvCxnSpPr>
            <p:cNvPr id="92" name="直线箭头连接符 91"/>
            <p:cNvCxnSpPr/>
            <p:nvPr/>
          </p:nvCxnSpPr>
          <p:spPr bwMode="auto">
            <a:xfrm>
              <a:off x="1338938" y="2042908"/>
              <a:ext cx="1907998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1828154" y="1754225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6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grpSp>
        <p:nvGrpSpPr>
          <p:cNvPr id="94" name="组 93"/>
          <p:cNvGrpSpPr/>
          <p:nvPr/>
        </p:nvGrpSpPr>
        <p:grpSpPr>
          <a:xfrm>
            <a:off x="1119764" y="2339561"/>
            <a:ext cx="3419995" cy="1384285"/>
            <a:chOff x="4546090" y="2500089"/>
            <a:chExt cx="3419995" cy="1384285"/>
          </a:xfrm>
        </p:grpSpPr>
        <p:cxnSp>
          <p:nvCxnSpPr>
            <p:cNvPr id="95" name="直线箭头连接符 94"/>
            <p:cNvCxnSpPr>
              <a:cxnSpLocks noChangeAspect="1"/>
            </p:cNvCxnSpPr>
            <p:nvPr/>
          </p:nvCxnSpPr>
          <p:spPr bwMode="auto">
            <a:xfrm flipH="1" flipV="1">
              <a:off x="4546090" y="2500089"/>
              <a:ext cx="3419995" cy="1384285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6249646" y="2942749"/>
              <a:ext cx="56356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+mn-lt"/>
                  <a:ea typeface="宋体" pitchFamily="2" charset="-122"/>
                  <a:cs typeface="宋体" charset="-122"/>
                </a:rPr>
                <a:t>7</a:t>
              </a:r>
              <a:endParaRPr lang="en-US" altLang="zh-CN" sz="1600" dirty="0">
                <a:solidFill>
                  <a:srgbClr val="000000"/>
                </a:solidFill>
                <a:latin typeface="+mn-lt"/>
                <a:ea typeface="宋体" pitchFamily="2" charset="-122"/>
                <a:cs typeface="宋体" charset="-122"/>
              </a:endParaRPr>
            </a:p>
          </p:txBody>
        </p:sp>
      </p:grpSp>
      <p:sp>
        <p:nvSpPr>
          <p:cNvPr id="97" name="Rectangle 24"/>
          <p:cNvSpPr/>
          <p:nvPr/>
        </p:nvSpPr>
        <p:spPr>
          <a:xfrm>
            <a:off x="5337976" y="4345982"/>
            <a:ext cx="3860355" cy="109428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 startAt="6"/>
              <a:defRPr/>
            </a:pP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Read 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task </a:t>
            </a: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&amp;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start</a:t>
            </a:r>
            <a:r>
              <a:rPr lang="zh-CN" alt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work</a:t>
            </a:r>
            <a:endParaRPr lang="en-US" altLang="zh-CN" sz="2000" dirty="0">
              <a:solidFill>
                <a:srgbClr val="002E8A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-122"/>
              <a:cs typeface="宋体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 startAt="6"/>
              <a:defRPr/>
            </a:pP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Work</a:t>
            </a:r>
            <a:r>
              <a:rPr lang="zh-CN" alt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</a:t>
            </a:r>
            <a:r>
              <a:rPr lang="en-US" altLang="zh-CN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done,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notify the core</a:t>
            </a:r>
          </a:p>
          <a:p>
            <a:pPr marL="342900" indent="-342900" eaLnBrk="0" hangingPunct="0">
              <a:lnSpc>
                <a:spcPct val="110000"/>
              </a:lnSpc>
              <a:buClr>
                <a:schemeClr val="hlink"/>
              </a:buClr>
              <a:buFont typeface="Arial Narrow" charset="0"/>
              <a:buAutoNum type="arabicPeriod" startAt="6"/>
              <a:defRPr/>
            </a:pPr>
            <a:r>
              <a:rPr lang="en-US" altLang="zh-CN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F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ree accelerators 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(</a:t>
            </a:r>
            <a:r>
              <a:rPr lang="en-US" sz="2000" dirty="0" err="1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lcacc</a:t>
            </a:r>
            <a:r>
              <a:rPr lang="en-US" sz="2000" dirty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-free</a:t>
            </a:r>
            <a:r>
              <a:rPr lang="en-US" sz="2000" dirty="0" smtClean="0">
                <a:solidFill>
                  <a:srgbClr val="002E8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)</a:t>
            </a:r>
            <a:endParaRPr lang="en-US" sz="2000" dirty="0">
              <a:solidFill>
                <a:srgbClr val="002E8A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-122"/>
              <a:cs typeface="宋体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028425" y="5527217"/>
            <a:ext cx="395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Users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don’t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have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to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worry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about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these,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/>
            </a:r>
            <a:b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</a:b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we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provide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dataflow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language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and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tool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to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automatically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generate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the</a:t>
            </a:r>
            <a:r>
              <a:rPr lang="zh-CN" altLang="en-US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altLang="zh-CN" sz="1800" i="1" kern="0" dirty="0" smtClean="0">
                <a:solidFill>
                  <a:srgbClr val="FF0000"/>
                </a:solidFill>
                <a:latin typeface="Arial Narrow"/>
                <a:cs typeface="Arial Narrow"/>
              </a:rPr>
              <a:t>library</a:t>
            </a:r>
            <a:endParaRPr lang="en-US" altLang="zh-CN" sz="1800" dirty="0" smtClean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096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5-06-09 at 5.49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7" y="1783613"/>
            <a:ext cx="4888040" cy="480327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To create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accelerator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library,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specify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accelerator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dataflow</a:t>
            </a:r>
            <a:endParaRPr lang="en-US" altLang="zh-CN" b="0" i="1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000" y="324670"/>
            <a:ext cx="8782694" cy="673100"/>
          </a:xfrm>
        </p:spPr>
        <p:txBody>
          <a:bodyPr/>
          <a:lstStyle/>
          <a:p>
            <a:r>
              <a:rPr kumimoji="1" lang="en-US" altLang="zh-CN" dirty="0" smtClean="0"/>
              <a:t>Creating 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Accelerator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Library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Benchmarks)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609060" y="1783615"/>
            <a:ext cx="7967686" cy="766543"/>
            <a:chOff x="684996" y="2273320"/>
            <a:chExt cx="7967686" cy="766543"/>
          </a:xfrm>
        </p:grpSpPr>
        <p:sp>
          <p:nvSpPr>
            <p:cNvPr id="6" name="矩形 5"/>
            <p:cNvSpPr/>
            <p:nvPr/>
          </p:nvSpPr>
          <p:spPr bwMode="auto">
            <a:xfrm>
              <a:off x="684996" y="2273320"/>
              <a:ext cx="3857693" cy="67063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251649" y="2639753"/>
              <a:ext cx="3401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input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and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output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04480" y="2573559"/>
            <a:ext cx="7967685" cy="465720"/>
            <a:chOff x="684997" y="2268759"/>
            <a:chExt cx="7967685" cy="465720"/>
          </a:xfrm>
        </p:grpSpPr>
        <p:sp>
          <p:nvSpPr>
            <p:cNvPr id="12" name="矩形 11"/>
            <p:cNvSpPr/>
            <p:nvPr/>
          </p:nvSpPr>
          <p:spPr bwMode="auto">
            <a:xfrm>
              <a:off x="684997" y="2273319"/>
              <a:ext cx="2049884" cy="4611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51649" y="2268759"/>
              <a:ext cx="3401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whole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data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size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and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tile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size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14164" y="3039870"/>
            <a:ext cx="8076740" cy="707886"/>
            <a:chOff x="684995" y="2111801"/>
            <a:chExt cx="8076740" cy="707886"/>
          </a:xfrm>
        </p:grpSpPr>
        <p:sp>
          <p:nvSpPr>
            <p:cNvPr id="18" name="矩形 17"/>
            <p:cNvSpPr/>
            <p:nvPr/>
          </p:nvSpPr>
          <p:spPr bwMode="auto">
            <a:xfrm>
              <a:off x="684995" y="2273320"/>
              <a:ext cx="2268533" cy="50852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65911" y="2111801"/>
              <a:ext cx="34958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task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based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on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tile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size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(chunk)</a:t>
              </a:r>
            </a:p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use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double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SPM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buffer</a:t>
              </a: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623854" y="3777298"/>
            <a:ext cx="7624660" cy="400110"/>
            <a:chOff x="684995" y="2240221"/>
            <a:chExt cx="7624660" cy="400110"/>
          </a:xfrm>
        </p:grpSpPr>
        <p:sp>
          <p:nvSpPr>
            <p:cNvPr id="22" name="矩形 21"/>
            <p:cNvSpPr/>
            <p:nvPr/>
          </p:nvSpPr>
          <p:spPr bwMode="auto">
            <a:xfrm>
              <a:off x="684995" y="2273320"/>
              <a:ext cx="3543213" cy="28478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65920" y="2240221"/>
              <a:ext cx="3043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d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eclare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accelerator</a:t>
              </a: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19273" y="4248176"/>
            <a:ext cx="8257150" cy="674599"/>
            <a:chOff x="684995" y="2045015"/>
            <a:chExt cx="8100668" cy="674599"/>
          </a:xfrm>
        </p:grpSpPr>
        <p:sp>
          <p:nvSpPr>
            <p:cNvPr id="25" name="矩形 24"/>
            <p:cNvSpPr/>
            <p:nvPr/>
          </p:nvSpPr>
          <p:spPr bwMode="auto">
            <a:xfrm>
              <a:off x="684995" y="2045015"/>
              <a:ext cx="4166576" cy="67459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81916" y="2183145"/>
              <a:ext cx="3603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create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SPM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for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input/output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628440" y="4837772"/>
            <a:ext cx="7996223" cy="1015663"/>
            <a:chOff x="684996" y="1612386"/>
            <a:chExt cx="7996223" cy="1015663"/>
          </a:xfrm>
        </p:grpSpPr>
        <p:sp>
          <p:nvSpPr>
            <p:cNvPr id="28" name="矩形 27"/>
            <p:cNvSpPr/>
            <p:nvPr/>
          </p:nvSpPr>
          <p:spPr bwMode="auto">
            <a:xfrm>
              <a:off x="684996" y="1854348"/>
              <a:ext cx="4437686" cy="6803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80186" y="1612386"/>
              <a:ext cx="34010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d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ata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transfer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based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on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tile:</a:t>
              </a:r>
            </a:p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input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LLC/DRAM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-&gt;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SPM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zh-CN" altLang="zh-CN" sz="2000" dirty="0">
                  <a:solidFill>
                    <a:srgbClr val="FF0000"/>
                  </a:solidFill>
                </a:rPr>
                <a:t>&amp;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output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SPM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-&gt;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LLC/DRAM</a:t>
              </a: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623859" y="5832043"/>
            <a:ext cx="8224022" cy="1015663"/>
            <a:chOff x="684996" y="1783614"/>
            <a:chExt cx="8224022" cy="1015663"/>
          </a:xfrm>
        </p:grpSpPr>
        <p:sp>
          <p:nvSpPr>
            <p:cNvPr id="31" name="矩形 30"/>
            <p:cNvSpPr/>
            <p:nvPr/>
          </p:nvSpPr>
          <p:spPr bwMode="auto">
            <a:xfrm>
              <a:off x="684996" y="1854348"/>
              <a:ext cx="4499350" cy="68035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294457" y="1783614"/>
              <a:ext cx="36145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</a:rPr>
                <a:t>t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rigger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accelerator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within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tile:</a:t>
              </a:r>
            </a:p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input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SPM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-&gt;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Register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&amp;</a:t>
              </a:r>
              <a:br>
                <a:rPr lang="en-US" altLang="zh-CN" sz="2000" dirty="0" smtClean="0">
                  <a:solidFill>
                    <a:srgbClr val="FF0000"/>
                  </a:solidFill>
                </a:rPr>
              </a:br>
              <a:r>
                <a:rPr lang="en-US" altLang="zh-CN" sz="2000" dirty="0" smtClean="0">
                  <a:solidFill>
                    <a:srgbClr val="FF0000"/>
                  </a:solidFill>
                </a:rPr>
                <a:t>output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Register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-&gt;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SPM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142590" y="1531922"/>
            <a:ext cx="395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(mono</a:t>
            </a:r>
            <a:r>
              <a:rPr lang="zh-CN" altLang="zh-CN" sz="2000" b="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err="1">
                <a:solidFill>
                  <a:srgbClr val="000000"/>
                </a:solidFill>
                <a:latin typeface="Arial Narrow"/>
                <a:cs typeface="MS PGothic" charset="0"/>
              </a:rPr>
              <a:t>ApGen.exe</a:t>
            </a:r>
            <a:r>
              <a:rPr lang="zh-CN" altLang="en-US" sz="2000" b="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err="1">
                <a:solidFill>
                  <a:srgbClr val="000000"/>
                </a:solidFill>
                <a:latin typeface="Arial Narrow"/>
                <a:cs typeface="MS PGothic" charset="0"/>
              </a:rPr>
              <a:t>VectorAddSample.txt</a:t>
            </a:r>
            <a:r>
              <a:rPr lang="zh-CN" altLang="en-US" sz="2000" b="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err="1">
                <a:solidFill>
                  <a:srgbClr val="000000"/>
                </a:solidFill>
                <a:latin typeface="Arial Narrow"/>
                <a:cs typeface="MS PGothic" charset="0"/>
              </a:rPr>
              <a:t>VectorAddSampleLCacc.h</a:t>
            </a:r>
            <a:r>
              <a:rPr lang="en-US" altLang="zh-CN" sz="2000" b="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)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Similar gem5 command to run benchmarks</a:t>
            </a:r>
          </a:p>
          <a:p>
            <a:pPr lvl="1"/>
            <a:r>
              <a:rPr lang="en-US" altLang="zh-CN" sz="2000" b="0" dirty="0" smtClean="0"/>
              <a:t>./</a:t>
            </a:r>
            <a:r>
              <a:rPr lang="en-US" altLang="zh-CN" sz="2000" b="0" dirty="0"/>
              <a:t>gem5.opt --</a:t>
            </a:r>
            <a:r>
              <a:rPr lang="en-US" altLang="zh-CN" sz="2000" b="0" dirty="0" err="1"/>
              <a:t>outdir</a:t>
            </a:r>
            <a:r>
              <a:rPr lang="en-US" altLang="zh-CN" sz="2000" b="0" dirty="0"/>
              <a:t>=.</a:t>
            </a:r>
            <a:r>
              <a:rPr lang="en-US" altLang="zh-CN" sz="2000" b="0" dirty="0" smtClean="0"/>
              <a:t>/</a:t>
            </a:r>
            <a:r>
              <a:rPr lang="en-US" altLang="zh-CN" sz="2000" b="0" dirty="0" err="1" smtClean="0"/>
              <a:t>TDLCA_BlackScholes</a:t>
            </a:r>
            <a:r>
              <a:rPr lang="en-US" altLang="zh-CN" sz="2000" b="0" dirty="0"/>
              <a:t>/ </a:t>
            </a:r>
            <a:r>
              <a:rPr lang="en-US" altLang="zh-CN" sz="2000" b="0" dirty="0" err="1"/>
              <a:t>configs</a:t>
            </a:r>
            <a:r>
              <a:rPr lang="en-US" altLang="zh-CN" sz="2000" b="0" dirty="0"/>
              <a:t>/example/</a:t>
            </a:r>
            <a:r>
              <a:rPr lang="en-US" altLang="zh-CN" sz="2000" b="0" dirty="0" err="1"/>
              <a:t>fs.py</a:t>
            </a:r>
            <a:r>
              <a:rPr lang="en-US" altLang="zh-CN" sz="2000" b="0" dirty="0"/>
              <a:t> </a:t>
            </a:r>
            <a:r>
              <a:rPr lang="zh-CN" altLang="en-US" sz="2000" b="0" dirty="0" smtClean="0"/>
              <a:t>    </a:t>
            </a:r>
            <a:r>
              <a:rPr lang="en-US" altLang="zh-CN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full-system</a:t>
            </a:r>
            <a:r>
              <a:rPr lang="zh-CN" altLang="en-US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config</a:t>
            </a:r>
            <a:endParaRPr lang="en-US" altLang="zh-CN" sz="2000" b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en-US" altLang="zh-CN" sz="2000" b="0" dirty="0" smtClean="0"/>
              <a:t>-</a:t>
            </a:r>
            <a:r>
              <a:rPr lang="en-US" altLang="zh-CN" sz="2000" b="0" dirty="0"/>
              <a:t>-checkpoint-</a:t>
            </a:r>
            <a:r>
              <a:rPr lang="en-US" altLang="zh-CN" sz="2000" b="0" dirty="0" err="1"/>
              <a:t>dir</a:t>
            </a:r>
            <a:r>
              <a:rPr lang="en-US" altLang="zh-CN" sz="2000" b="0" dirty="0"/>
              <a:t>=</a:t>
            </a:r>
            <a:r>
              <a:rPr lang="en-US" altLang="zh-CN" sz="2000" b="0" dirty="0" smtClean="0"/>
              <a:t>.</a:t>
            </a:r>
            <a:r>
              <a:rPr lang="en-US" altLang="zh-CN" sz="2000" b="0" dirty="0"/>
              <a:t>/</a:t>
            </a:r>
            <a:r>
              <a:rPr lang="en-US" altLang="zh-CN" sz="2000" b="0" dirty="0" smtClean="0"/>
              <a:t>ckpt-</a:t>
            </a:r>
            <a:r>
              <a:rPr lang="en-US" altLang="zh-CN" sz="2000" b="0" dirty="0"/>
              <a:t>1core/ --restore-with-</a:t>
            </a:r>
            <a:r>
              <a:rPr lang="en-US" altLang="zh-CN" sz="2000" b="0" dirty="0" err="1"/>
              <a:t>cpu</a:t>
            </a:r>
            <a:r>
              <a:rPr lang="en-US" altLang="zh-CN" sz="2000" b="0" dirty="0"/>
              <a:t>=timing -r 1 </a:t>
            </a:r>
            <a:r>
              <a:rPr lang="en-US" altLang="zh-CN" sz="2000" b="0" dirty="0" smtClean="0"/>
              <a:t>-n</a:t>
            </a:r>
            <a:r>
              <a:rPr lang="zh-CN" altLang="en-US" sz="2000" b="0" dirty="0" smtClean="0"/>
              <a:t> </a:t>
            </a:r>
            <a:r>
              <a:rPr lang="en-US" altLang="zh-CN" sz="2000" b="0" dirty="0" smtClean="0"/>
              <a:t>1</a:t>
            </a:r>
            <a:r>
              <a:rPr lang="zh-CN" altLang="en-US" sz="2000" b="0" dirty="0"/>
              <a:t> </a:t>
            </a:r>
            <a:r>
              <a:rPr lang="zh-CN" altLang="en-US" sz="2000" b="0" dirty="0" smtClean="0"/>
              <a:t>     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restore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checkpoint</a:t>
            </a:r>
          </a:p>
          <a:p>
            <a:pPr lvl="1"/>
            <a:r>
              <a:rPr lang="en-US" altLang="zh-CN" sz="2000" b="0" dirty="0"/>
              <a:t>-s 16565183 -W </a:t>
            </a:r>
            <a:r>
              <a:rPr lang="en-US" altLang="zh-CN" sz="2000" b="0" dirty="0" smtClean="0"/>
              <a:t>16565183</a:t>
            </a:r>
            <a:r>
              <a:rPr lang="zh-CN" altLang="en-US" sz="2000" b="0" dirty="0" smtClean="0"/>
              <a:t>            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timing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warmup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initialization,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lang="zh-CN" altLang="en-US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OoO</a:t>
            </a:r>
            <a:endParaRPr lang="en-US" altLang="zh-CN" sz="2000" b="0" dirty="0"/>
          </a:p>
          <a:p>
            <a:pPr lvl="1"/>
            <a:r>
              <a:rPr lang="en-US" altLang="zh-CN" sz="2000" b="0" dirty="0"/>
              <a:t>--ruby --l2_size=64kB --num-l2caches=32 </a:t>
            </a:r>
            <a:r>
              <a:rPr lang="zh-CN" altLang="en-US" sz="2000" b="0" dirty="0" smtClean="0"/>
              <a:t>                 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32-banked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2MB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LLC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uby</a:t>
            </a:r>
            <a:endParaRPr lang="en-US" altLang="zh-CN" sz="2000" b="0" dirty="0" smtClean="0"/>
          </a:p>
          <a:p>
            <a:pPr lvl="1"/>
            <a:r>
              <a:rPr lang="en-US" altLang="zh-CN" sz="2000" b="0" dirty="0" smtClean="0"/>
              <a:t>-</a:t>
            </a:r>
            <a:r>
              <a:rPr lang="en-US" altLang="zh-CN" sz="2000" b="0" dirty="0"/>
              <a:t>-</a:t>
            </a:r>
            <a:r>
              <a:rPr lang="en-US" altLang="zh-CN" sz="2000" b="0" dirty="0" err="1"/>
              <a:t>mem</a:t>
            </a:r>
            <a:r>
              <a:rPr lang="en-US" altLang="zh-CN" sz="2000" b="0" dirty="0"/>
              <a:t>-size=2GB --</a:t>
            </a:r>
            <a:r>
              <a:rPr lang="en-US" altLang="zh-CN" sz="2000" b="0" dirty="0" err="1"/>
              <a:t>num-dirs</a:t>
            </a:r>
            <a:r>
              <a:rPr lang="en-US" altLang="zh-CN" sz="2000" b="0" dirty="0"/>
              <a:t>=4 </a:t>
            </a:r>
            <a:r>
              <a:rPr lang="zh-CN" altLang="en-US" sz="2000" b="0" dirty="0" smtClean="0"/>
              <a:t>                       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2GB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memory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DDR3</a:t>
            </a:r>
            <a:r>
              <a:rPr lang="zh-CN" altLang="en-US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controllers</a:t>
            </a:r>
            <a:endParaRPr lang="en-US" altLang="zh-CN" sz="2000" b="0" dirty="0" smtClean="0"/>
          </a:p>
          <a:p>
            <a:pPr lvl="1"/>
            <a:r>
              <a:rPr lang="en-US" altLang="zh-CN" sz="2000" b="0" dirty="0" smtClean="0"/>
              <a:t>--</a:t>
            </a:r>
            <a:r>
              <a:rPr lang="en-US" altLang="zh-CN" sz="2000" b="0" dirty="0"/>
              <a:t>garnet=fixed --topology=Mesh </a:t>
            </a:r>
            <a:r>
              <a:rPr lang="en-US" altLang="zh-CN" sz="2000" b="0" dirty="0" smtClean="0"/>
              <a:t>--mesh</a:t>
            </a:r>
            <a:r>
              <a:rPr lang="en-US" altLang="zh-CN" sz="2000" b="0" dirty="0"/>
              <a:t>-rows=4 </a:t>
            </a:r>
            <a:r>
              <a:rPr lang="zh-CN" altLang="en-US" sz="2000" b="0" dirty="0" smtClean="0"/>
              <a:t>              </a:t>
            </a:r>
            <a:r>
              <a:rPr lang="zh-CN" altLang="zh-CN" sz="2000" b="0" dirty="0"/>
              <a:t> </a:t>
            </a:r>
            <a:r>
              <a:rPr lang="zh-CN" altLang="en-US" sz="2000" b="0" dirty="0" smtClean="0"/>
              <a:t>        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*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lang="zh-CN" altLang="en-US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lang="zh-CN" altLang="en-US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Garnet</a:t>
            </a:r>
          </a:p>
          <a:p>
            <a:pPr lvl="1"/>
            <a:r>
              <a:rPr lang="en-US" altLang="zh-CN" sz="2000" u="sng" dirty="0" smtClean="0">
                <a:solidFill>
                  <a:srgbClr val="FF0000"/>
                </a:solidFill>
              </a:rPr>
              <a:t>-</a:t>
            </a:r>
            <a:r>
              <a:rPr lang="en-US" altLang="zh-CN" sz="2000" u="sng" dirty="0">
                <a:solidFill>
                  <a:srgbClr val="FF0000"/>
                </a:solidFill>
              </a:rPr>
              <a:t>-</a:t>
            </a:r>
            <a:r>
              <a:rPr lang="en-US" altLang="zh-CN" sz="2000" u="sng" dirty="0" err="1">
                <a:solidFill>
                  <a:srgbClr val="FF0000"/>
                </a:solidFill>
              </a:rPr>
              <a:t>lcacc</a:t>
            </a:r>
            <a:r>
              <a:rPr lang="en-US" altLang="zh-CN" sz="2000" dirty="0"/>
              <a:t> 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-</a:t>
            </a:r>
            <a:r>
              <a:rPr lang="en-US" altLang="zh-CN" sz="2000" u="sng" dirty="0">
                <a:solidFill>
                  <a:srgbClr val="FF0000"/>
                </a:solidFill>
              </a:rPr>
              <a:t>-accelerators=1</a:t>
            </a:r>
            <a:r>
              <a:rPr lang="en-US" altLang="zh-CN" sz="2000" dirty="0"/>
              <a:t> </a:t>
            </a:r>
            <a:r>
              <a:rPr lang="zh-CN" altLang="zh-CN"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</a:t>
            </a:r>
            <a:r>
              <a:rPr lang="en-US" altLang="zh-CN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zh-CN" altLang="en-US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copy</a:t>
            </a:r>
            <a:r>
              <a:rPr lang="zh-CN" altLang="en-US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zh-CN" altLang="en-US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accelerator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000" b="0" dirty="0" smtClean="0"/>
              <a:t>-</a:t>
            </a:r>
            <a:r>
              <a:rPr lang="en-US" altLang="zh-CN" sz="2000" b="0" dirty="0"/>
              <a:t>-script=./</a:t>
            </a:r>
            <a:r>
              <a:rPr lang="en-US" altLang="zh-CN" sz="2000" b="0" dirty="0" err="1"/>
              <a:t>configs</a:t>
            </a:r>
            <a:r>
              <a:rPr lang="en-US" altLang="zh-CN" sz="2000" b="0" dirty="0"/>
              <a:t>/</a:t>
            </a:r>
            <a:r>
              <a:rPr lang="en-US" altLang="zh-CN" sz="2000" b="0" dirty="0" smtClean="0"/>
              <a:t>boot/</a:t>
            </a:r>
            <a:r>
              <a:rPr lang="en-US" altLang="zh-CN" sz="2000" b="0" dirty="0" err="1" smtClean="0"/>
              <a:t>BlackScholes.td.rcS</a:t>
            </a:r>
            <a:r>
              <a:rPr lang="en-US" altLang="zh-CN" sz="2000" b="0" dirty="0" smtClean="0"/>
              <a:t> </a:t>
            </a:r>
            <a:r>
              <a:rPr lang="zh-CN" altLang="en-US" sz="2000" b="0" dirty="0" smtClean="0"/>
              <a:t>                             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BlackScholes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boot</a:t>
            </a:r>
            <a:r>
              <a:rPr lang="zh-CN" altLang="en-US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script</a:t>
            </a:r>
            <a:endParaRPr lang="en-US" altLang="zh-CN" sz="2000" b="0" dirty="0" smtClean="0"/>
          </a:p>
          <a:p>
            <a:pPr lvl="1"/>
            <a:r>
              <a:rPr lang="en-US" altLang="zh-CN" sz="2000" b="0" dirty="0" smtClean="0"/>
              <a:t>&gt;</a:t>
            </a:r>
            <a:r>
              <a:rPr lang="en-US" altLang="zh-CN" sz="2000" b="0" dirty="0"/>
              <a:t>&amp; </a:t>
            </a:r>
            <a:r>
              <a:rPr lang="en-US" altLang="zh-CN" sz="2000" b="0" dirty="0" err="1" smtClean="0"/>
              <a:t>TDLCA_BlackScholes</a:t>
            </a:r>
            <a:r>
              <a:rPr lang="en-US" altLang="zh-CN" sz="2000" b="0" dirty="0" smtClean="0"/>
              <a:t>/</a:t>
            </a:r>
            <a:r>
              <a:rPr lang="en-US" altLang="zh-CN" sz="2000" b="0" dirty="0" err="1" smtClean="0"/>
              <a:t>result.txt</a:t>
            </a:r>
            <a:r>
              <a:rPr lang="zh-CN" altLang="en-US" sz="2000" b="0" dirty="0" smtClean="0"/>
              <a:t>                                        </a:t>
            </a:r>
            <a:r>
              <a:rPr lang="en-US" altLang="zh-CN"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redirect output to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result.txt</a:t>
            </a:r>
            <a:endParaRPr lang="en-US" altLang="zh-CN" sz="2000" b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3"/>
            <a:endParaRPr lang="en-US" altLang="zh-CN" sz="1600" b="0" dirty="0" smtClean="0"/>
          </a:p>
          <a:p>
            <a:pPr lvl="0"/>
            <a:r>
              <a:rPr kumimoji="1" lang="en-US" altLang="zh-CN" dirty="0">
                <a:solidFill>
                  <a:srgbClr val="000000"/>
                </a:solidFill>
              </a:rPr>
              <a:t>Output statistics of PARADE</a:t>
            </a:r>
          </a:p>
          <a:p>
            <a:pPr lvl="1"/>
            <a:r>
              <a:rPr kumimoji="1" lang="en-US" altLang="zh-CN" sz="2000" b="0" dirty="0" err="1" smtClean="0"/>
              <a:t>Stats.txt</a:t>
            </a:r>
            <a:r>
              <a:rPr kumimoji="1" lang="en-US" altLang="zh-CN" sz="2000" b="0" dirty="0" smtClean="0"/>
              <a:t>, </a:t>
            </a:r>
            <a:r>
              <a:rPr kumimoji="1" lang="en-US" altLang="zh-CN" sz="2000" b="0" dirty="0" err="1" smtClean="0"/>
              <a:t>result.txt</a:t>
            </a:r>
            <a:r>
              <a:rPr kumimoji="1" lang="en-US" altLang="zh-CN" sz="2000" b="0" dirty="0" smtClean="0"/>
              <a:t>, and </a:t>
            </a:r>
            <a:r>
              <a:rPr kumimoji="1" lang="en-US" altLang="zh-CN" sz="2000" b="0" dirty="0" err="1" smtClean="0"/>
              <a:t>visual.txt</a:t>
            </a:r>
            <a:r>
              <a:rPr kumimoji="1" lang="en-US" altLang="zh-CN" sz="2000" b="0" dirty="0" smtClean="0"/>
              <a:t> (visualization trace)</a:t>
            </a:r>
            <a:endParaRPr kumimoji="1" lang="en-US" altLang="zh-CN" sz="2000" b="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Running a Benchmark on PARADE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Execution Cycles for </a:t>
            </a:r>
            <a:r>
              <a:rPr kumimoji="1" lang="en-US" altLang="zh-CN" dirty="0" err="1" smtClean="0"/>
              <a:t>BlackScholes</a:t>
            </a:r>
            <a:endParaRPr kumimoji="1" lang="zh-CN" altLang="en-US" dirty="0"/>
          </a:p>
        </p:txBody>
      </p:sp>
      <p:graphicFrame>
        <p:nvGraphicFramePr>
          <p:cNvPr id="6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644653"/>
              </p:ext>
            </p:extLst>
          </p:nvPr>
        </p:nvGraphicFramePr>
        <p:xfrm>
          <a:off x="252000" y="1152000"/>
          <a:ext cx="86400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446411" y="3328610"/>
            <a:ext cx="71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94X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74029" y="3729198"/>
            <a:ext cx="81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cs typeface="Times New Roman" panose="02020603050405020304" pitchFamily="18" charset="0"/>
              </a:rPr>
              <a:t>155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42535" y="3510209"/>
            <a:ext cx="71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Total cycles: check </a:t>
            </a:r>
            <a:r>
              <a:rPr kumimoji="1" lang="en-US" altLang="zh-CN" dirty="0" err="1" smtClean="0"/>
              <a:t>stats.txt</a:t>
            </a:r>
            <a:endParaRPr kumimoji="1" lang="en-US" altLang="zh-CN" dirty="0" smtClean="0"/>
          </a:p>
          <a:p>
            <a:pPr lvl="1"/>
            <a:r>
              <a:rPr lang="en-US" altLang="zh-CN" dirty="0"/>
              <a:t>system.switch_cpus_1.numCycles                </a:t>
            </a:r>
            <a:r>
              <a:rPr lang="en-US" altLang="zh-CN" dirty="0" smtClean="0"/>
              <a:t>3158763</a:t>
            </a:r>
          </a:p>
          <a:p>
            <a:pPr lvl="3"/>
            <a:endParaRPr kumimoji="1" lang="en-US" altLang="zh-CN" dirty="0" smtClean="0"/>
          </a:p>
          <a:p>
            <a:r>
              <a:rPr kumimoji="1" lang="en-US" altLang="zh-CN" dirty="0" smtClean="0"/>
              <a:t>CPU/SW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(assume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perfect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cache)</a:t>
            </a:r>
          </a:p>
          <a:p>
            <a:pPr lvl="1"/>
            <a:r>
              <a:rPr kumimoji="1" lang="en-US" altLang="zh-CN" dirty="0" smtClean="0"/>
              <a:t>Change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configuration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20MB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cache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cycle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latency</a:t>
            </a:r>
          </a:p>
          <a:p>
            <a:pPr lvl="3"/>
            <a:endParaRPr kumimoji="1" lang="en-US" altLang="zh-CN" dirty="0" smtClean="0"/>
          </a:p>
          <a:p>
            <a:r>
              <a:rPr kumimoji="1" lang="en-US" altLang="zh-CN" dirty="0" smtClean="0"/>
              <a:t>ARA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computation/communication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</a:p>
          <a:p>
            <a:pPr lvl="1"/>
            <a:r>
              <a:rPr kumimoji="1" lang="en-US" altLang="zh-CN" dirty="0" err="1" smtClean="0"/>
              <a:t>Result.txt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contains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start,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task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transfer</a:t>
            </a:r>
          </a:p>
          <a:p>
            <a:pPr lvl="1"/>
            <a:r>
              <a:rPr kumimoji="1" lang="en-US" altLang="zh-CN" dirty="0" err="1" smtClean="0"/>
              <a:t>Postprocessing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</a:t>
            </a:r>
            <a:r>
              <a:rPr kumimoji="1" lang="en-US" altLang="zh-CN" dirty="0" err="1" smtClean="0"/>
              <a:t>ResultParser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result.txt</a:t>
            </a:r>
            <a:r>
              <a:rPr kumimoji="1" lang="en-US" altLang="zh-CN" dirty="0" smtClean="0"/>
              <a:t>”,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generate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Execution Cycles for </a:t>
            </a:r>
            <a:r>
              <a:rPr kumimoji="1" lang="en-US" altLang="zh-CN" dirty="0" err="1" smtClean="0"/>
              <a:t>BlackScholes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(cont.)</a:t>
            </a:r>
            <a:endParaRPr kumimoji="1"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851"/>
              </p:ext>
            </p:extLst>
          </p:nvPr>
        </p:nvGraphicFramePr>
        <p:xfrm>
          <a:off x="446537" y="5792566"/>
          <a:ext cx="8629243" cy="57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π§◊˜±Ì" r:id="rId3" imgW="7480300" imgH="495300" progId="Excel.Sheet.12">
                  <p:embed/>
                </p:oleObj>
              </mc:Choice>
              <mc:Fallback>
                <p:oleObj name="π§◊˜±Ì" r:id="rId3" imgW="7480300" imgH="49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537" y="5792566"/>
                        <a:ext cx="8629243" cy="571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7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Issuing IPC Breakdown for </a:t>
            </a:r>
            <a:r>
              <a:rPr kumimoji="1" lang="en-US" altLang="zh-CN" dirty="0" err="1" smtClean="0"/>
              <a:t>BlackScholes</a:t>
            </a:r>
            <a:endParaRPr kumimoji="1" lang="zh-CN" altLang="en-US" dirty="0"/>
          </a:p>
        </p:txBody>
      </p:sp>
      <p:graphicFrame>
        <p:nvGraphicFramePr>
          <p:cNvPr id="5" name="图表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60579"/>
              </p:ext>
            </p:extLst>
          </p:nvPr>
        </p:nvGraphicFramePr>
        <p:xfrm>
          <a:off x="420313" y="871462"/>
          <a:ext cx="8303374" cy="532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782268" y="3533018"/>
            <a:ext cx="1941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970101"/>
                </a:solidFill>
              </a:rPr>
              <a:t>No issuing instruction</a:t>
            </a:r>
            <a:endParaRPr kumimoji="1" lang="zh-CN" altLang="en-US" sz="2800" dirty="0">
              <a:solidFill>
                <a:srgbClr val="97010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767" y="6058693"/>
            <a:ext cx="689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400" dirty="0" smtClean="0">
                <a:solidFill>
                  <a:srgbClr val="FF0000"/>
                </a:solidFill>
              </a:rPr>
              <a:t>For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accelerator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version,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it’s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customized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/>
            </a:r>
            <a:br>
              <a:rPr kumimoji="1" lang="en-US" altLang="zh-CN" sz="2400" dirty="0" smtClean="0">
                <a:solidFill>
                  <a:srgbClr val="FF0000"/>
                </a:solidFill>
              </a:rPr>
            </a:br>
            <a:r>
              <a:rPr kumimoji="1" lang="en-US" altLang="zh-CN" sz="2400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a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fully-utilized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234-stage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deep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pipeline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1325104"/>
            <a:ext cx="8724900" cy="1830387"/>
          </a:xfrm>
        </p:spPr>
        <p:txBody>
          <a:bodyPr/>
          <a:lstStyle/>
          <a:p>
            <a:pPr algn="ctr"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PARADE</a:t>
            </a:r>
            <a:r>
              <a:rPr lang="en-US" altLang="zh-CN" sz="4000" i="0" dirty="0"/>
              <a:t>:</a:t>
            </a:r>
            <a:r>
              <a:rPr lang="zh-CN" altLang="en-US" sz="4000" i="0" dirty="0"/>
              <a:t> </a:t>
            </a:r>
            <a:r>
              <a:rPr lang="en-US" altLang="zh-CN" sz="4000" i="0" dirty="0"/>
              <a:t>A</a:t>
            </a:r>
            <a:r>
              <a:rPr lang="zh-CN" altLang="en-US" sz="4000" i="0" dirty="0"/>
              <a:t> </a:t>
            </a:r>
            <a:r>
              <a:rPr lang="en-US" altLang="zh-CN" sz="4000" dirty="0">
                <a:solidFill>
                  <a:srgbClr val="00CC00"/>
                </a:solidFill>
              </a:rPr>
              <a:t>Cycle-Accurate</a:t>
            </a:r>
            <a:r>
              <a:rPr lang="zh-CN" altLang="en-US" sz="4000" dirty="0">
                <a:solidFill>
                  <a:srgbClr val="00CC00"/>
                </a:solidFill>
              </a:rPr>
              <a:t> </a:t>
            </a:r>
            <a:r>
              <a:rPr lang="en-US" altLang="zh-CN" sz="4000" dirty="0">
                <a:solidFill>
                  <a:srgbClr val="00CC00"/>
                </a:solidFill>
              </a:rPr>
              <a:t>Full-System</a:t>
            </a:r>
            <a:r>
              <a:rPr lang="zh-CN" altLang="en-US" sz="4000" dirty="0">
                <a:solidFill>
                  <a:srgbClr val="00CC00"/>
                </a:solidFill>
              </a:rPr>
              <a:t> </a:t>
            </a:r>
            <a:r>
              <a:rPr lang="en-US" altLang="zh-CN" sz="4000" i="0" dirty="0"/>
              <a:t>Simulation</a:t>
            </a:r>
            <a:r>
              <a:rPr lang="zh-CN" altLang="en-US" sz="4000" i="0" dirty="0"/>
              <a:t> </a:t>
            </a:r>
            <a:r>
              <a:rPr lang="en-US" altLang="zh-CN" sz="4000" i="0" dirty="0">
                <a:solidFill>
                  <a:srgbClr val="FF0000"/>
                </a:solidFill>
              </a:rPr>
              <a:t>P</a:t>
            </a:r>
            <a:r>
              <a:rPr lang="en-US" altLang="zh-CN" sz="4000" i="0" dirty="0"/>
              <a:t>latform</a:t>
            </a:r>
            <a:r>
              <a:rPr lang="zh-CN" altLang="en-US" sz="4000" i="0" dirty="0"/>
              <a:t> </a:t>
            </a:r>
            <a:r>
              <a:rPr lang="en-US" altLang="zh-CN" sz="4000" i="0" dirty="0"/>
              <a:t>for</a:t>
            </a:r>
            <a:r>
              <a:rPr lang="zh-CN" altLang="en-US" sz="4000" i="0" dirty="0"/>
              <a:t> </a:t>
            </a:r>
            <a:r>
              <a:rPr lang="en-US" altLang="zh-CN" sz="4000" i="0" dirty="0">
                <a:solidFill>
                  <a:srgbClr val="FF0000"/>
                </a:solidFill>
              </a:rPr>
              <a:t>A</a:t>
            </a:r>
            <a:r>
              <a:rPr lang="en-US" altLang="zh-CN" sz="4000" i="0" dirty="0"/>
              <a:t>ccelerator-</a:t>
            </a:r>
            <a:r>
              <a:rPr lang="en-US" altLang="zh-CN" sz="4000" i="0" dirty="0">
                <a:solidFill>
                  <a:srgbClr val="FF0000"/>
                </a:solidFill>
              </a:rPr>
              <a:t>R</a:t>
            </a:r>
            <a:r>
              <a:rPr lang="en-US" altLang="zh-CN" sz="4000" i="0" dirty="0"/>
              <a:t>ich</a:t>
            </a:r>
            <a:r>
              <a:rPr lang="zh-CN" altLang="en-US" sz="4000" i="0" dirty="0"/>
              <a:t> </a:t>
            </a:r>
            <a:r>
              <a:rPr lang="en-US" altLang="zh-CN" sz="4000" i="0" dirty="0">
                <a:solidFill>
                  <a:srgbClr val="FF0000"/>
                </a:solidFill>
              </a:rPr>
              <a:t>A</a:t>
            </a:r>
            <a:r>
              <a:rPr lang="en-US" altLang="zh-CN" sz="4000" i="0" dirty="0"/>
              <a:t>rchitectural</a:t>
            </a:r>
            <a:r>
              <a:rPr lang="zh-CN" altLang="en-US" sz="4000" i="0" dirty="0"/>
              <a:t> </a:t>
            </a:r>
            <a:r>
              <a:rPr lang="en-US" altLang="zh-CN" sz="4000" i="0" dirty="0">
                <a:solidFill>
                  <a:srgbClr val="FF0000"/>
                </a:solidFill>
              </a:rPr>
              <a:t>D</a:t>
            </a:r>
            <a:r>
              <a:rPr lang="en-US" altLang="zh-CN" sz="4000" i="0" dirty="0"/>
              <a:t>esign</a:t>
            </a:r>
            <a:r>
              <a:rPr lang="zh-CN" altLang="en-US" sz="4000" i="0" dirty="0"/>
              <a:t> </a:t>
            </a:r>
            <a:r>
              <a:rPr lang="en-US" altLang="zh-CN" sz="4000" i="0" dirty="0"/>
              <a:t>and</a:t>
            </a:r>
            <a:r>
              <a:rPr lang="zh-CN" altLang="en-US" sz="4000" i="0" dirty="0"/>
              <a:t> </a:t>
            </a:r>
            <a:r>
              <a:rPr lang="en-US" altLang="zh-CN" sz="4000" i="0" dirty="0">
                <a:solidFill>
                  <a:srgbClr val="FF0000"/>
                </a:solidFill>
              </a:rPr>
              <a:t>E</a:t>
            </a:r>
            <a:r>
              <a:rPr lang="en-US" altLang="zh-CN" sz="4000" i="0" dirty="0"/>
              <a:t>xploration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7300" y="2987675"/>
            <a:ext cx="6629400" cy="3176499"/>
          </a:xfrm>
        </p:spPr>
        <p:txBody>
          <a:bodyPr/>
          <a:lstStyle/>
          <a:p>
            <a:pPr>
              <a:buFont typeface="Monotype Sorts" charset="2"/>
              <a:buNone/>
              <a:defRPr/>
            </a:pPr>
            <a:endParaRPr lang="en-US" altLang="zh-CN" sz="2400" dirty="0" smtClean="0">
              <a:solidFill>
                <a:srgbClr val="FF0000"/>
              </a:solidFill>
              <a:effectLst/>
            </a:endParaRPr>
          </a:p>
          <a:p>
            <a:pPr>
              <a:buFont typeface="Monotype Sorts" charset="2"/>
              <a:buNone/>
              <a:defRPr/>
            </a:pPr>
            <a:r>
              <a:rPr lang="en-US" altLang="zh-CN" sz="2800" dirty="0" smtClean="0">
                <a:solidFill>
                  <a:srgbClr val="FF0000"/>
                </a:solidFill>
                <a:effectLst/>
              </a:rPr>
              <a:t>Zhenman</a:t>
            </a:r>
            <a:r>
              <a:rPr lang="zh-CN" alt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effectLst/>
              </a:rPr>
              <a:t>Fang</a:t>
            </a:r>
            <a:r>
              <a:rPr lang="en-US" altLang="zh-CN" sz="2800" dirty="0" smtClean="0">
                <a:effectLst/>
              </a:rPr>
              <a:t>,</a:t>
            </a:r>
            <a:r>
              <a:rPr lang="zh-CN" altLang="en-US" sz="2800" dirty="0" smtClean="0">
                <a:effectLst/>
              </a:rPr>
              <a:t> </a:t>
            </a:r>
            <a:r>
              <a:rPr lang="en-US" altLang="zh-CN" sz="2800" dirty="0" smtClean="0">
                <a:effectLst/>
              </a:rPr>
              <a:t>Michael</a:t>
            </a:r>
            <a:r>
              <a:rPr lang="zh-CN" altLang="en-US" sz="2800" dirty="0" smtClean="0">
                <a:effectLst/>
              </a:rPr>
              <a:t> </a:t>
            </a:r>
            <a:r>
              <a:rPr lang="en-US" altLang="zh-CN" sz="2800" dirty="0" smtClean="0">
                <a:effectLst/>
              </a:rPr>
              <a:t>Gill</a:t>
            </a:r>
          </a:p>
          <a:p>
            <a:pPr>
              <a:spcAft>
                <a:spcPts val="1200"/>
              </a:spcAft>
              <a:buFont typeface="Monotype Sorts" charset="2"/>
              <a:buNone/>
              <a:defRPr/>
            </a:pPr>
            <a:r>
              <a:rPr lang="en-US" altLang="zh-CN" sz="2800" dirty="0" smtClean="0">
                <a:effectLst/>
              </a:rPr>
              <a:t>Jason</a:t>
            </a:r>
            <a:r>
              <a:rPr lang="zh-CN" altLang="en-US" sz="2800" dirty="0" smtClean="0">
                <a:effectLst/>
              </a:rPr>
              <a:t> </a:t>
            </a:r>
            <a:r>
              <a:rPr lang="en-US" altLang="zh-CN" sz="2800" dirty="0" smtClean="0">
                <a:effectLst/>
              </a:rPr>
              <a:t>Cong,</a:t>
            </a:r>
            <a:r>
              <a:rPr lang="zh-CN" altLang="en-US" sz="2800" dirty="0" smtClean="0">
                <a:effectLst/>
              </a:rPr>
              <a:t> </a:t>
            </a:r>
            <a:r>
              <a:rPr lang="en-US" altLang="zh-CN" sz="2800" dirty="0" smtClean="0">
                <a:effectLst/>
              </a:rPr>
              <a:t>Glenn</a:t>
            </a:r>
            <a:r>
              <a:rPr lang="zh-CN" altLang="en-US" sz="2800" dirty="0" smtClean="0">
                <a:effectLst/>
              </a:rPr>
              <a:t> </a:t>
            </a:r>
            <a:r>
              <a:rPr lang="en-US" altLang="zh-CN" sz="2800" dirty="0" err="1" smtClean="0">
                <a:effectLst/>
              </a:rPr>
              <a:t>Reinman</a:t>
            </a:r>
            <a:endParaRPr lang="en-US" altLang="zh-CN" sz="2000" dirty="0" smtClean="0"/>
          </a:p>
          <a:p>
            <a:pPr>
              <a:buFont typeface="Monotype Sorts" charset="2"/>
              <a:buNone/>
              <a:defRPr/>
            </a:pPr>
            <a:r>
              <a:rPr lang="en-US" altLang="zh-CN" i="1" dirty="0" smtClean="0"/>
              <a:t>Center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for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Domain-Specific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Computing</a:t>
            </a:r>
          </a:p>
          <a:p>
            <a:pPr>
              <a:buFont typeface="Monotype Sorts" charset="2"/>
              <a:buNone/>
              <a:defRPr/>
            </a:pPr>
            <a:r>
              <a:rPr lang="en-US" altLang="zh-CN" i="1" dirty="0" smtClean="0"/>
              <a:t>Center for Future Architectures Research</a:t>
            </a:r>
          </a:p>
          <a:p>
            <a:pPr>
              <a:buFont typeface="Monotype Sorts" charset="2"/>
              <a:buNone/>
              <a:defRPr/>
            </a:pPr>
            <a:r>
              <a:rPr lang="en-US" altLang="zh-CN" i="1" dirty="0" smtClean="0"/>
              <a:t>Computer Science Department, UCLA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" y="38488"/>
            <a:ext cx="350254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11" y="38488"/>
            <a:ext cx="3588109" cy="990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06951" y="3096353"/>
            <a:ext cx="20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 smtClean="0"/>
              <a:t>[ICCAD 15]</a:t>
            </a:r>
            <a:endParaRPr kumimoji="1" lang="zh-CN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555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Check </a:t>
            </a:r>
            <a:r>
              <a:rPr kumimoji="1" lang="en-US" altLang="zh-CN" dirty="0" err="1" smtClean="0"/>
              <a:t>stats.txt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ARA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version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HLS</a:t>
            </a:r>
            <a:endParaRPr kumimoji="1" lang="en-US" altLang="zh-CN" dirty="0"/>
          </a:p>
          <a:p>
            <a:pPr lvl="1"/>
            <a:r>
              <a:rPr lang="en-US" altLang="zh-CN" b="0" i="1" dirty="0">
                <a:solidFill>
                  <a:schemeClr val="tx1"/>
                </a:solidFill>
              </a:rPr>
              <a:t>./</a:t>
            </a:r>
            <a:r>
              <a:rPr lang="en-US" altLang="zh-CN" b="0" i="1" dirty="0" err="1">
                <a:solidFill>
                  <a:schemeClr val="tx1"/>
                </a:solidFill>
              </a:rPr>
              <a:t>run.autopilot.sh</a:t>
            </a:r>
            <a:r>
              <a:rPr lang="en-US" altLang="zh-CN" b="0" i="1" dirty="0">
                <a:solidFill>
                  <a:schemeClr val="tx1"/>
                </a:solidFill>
              </a:rPr>
              <a:t> </a:t>
            </a:r>
            <a:r>
              <a:rPr lang="en-US" altLang="zh-CN" b="0" i="1" dirty="0" err="1" smtClean="0">
                <a:solidFill>
                  <a:schemeClr val="tx1"/>
                </a:solidFill>
              </a:rPr>
              <a:t>BlackScholes.type</a:t>
            </a:r>
            <a:endParaRPr lang="en-US" altLang="zh-CN" b="0" i="1" dirty="0">
              <a:solidFill>
                <a:schemeClr val="tx1"/>
              </a:solidFill>
            </a:endParaRP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Issuing IPC Breakdown for </a:t>
            </a:r>
            <a:r>
              <a:rPr kumimoji="1" lang="en-US" altLang="zh-CN" dirty="0" err="1" smtClean="0"/>
              <a:t>BlackScholes</a:t>
            </a:r>
            <a:r>
              <a:rPr kumimoji="1" lang="en-US" altLang="zh-CN" dirty="0" smtClean="0"/>
              <a:t> (cont.)</a:t>
            </a:r>
            <a:endParaRPr kumimoji="1" lang="zh-CN" altLang="en-US" dirty="0"/>
          </a:p>
        </p:txBody>
      </p:sp>
      <p:pic>
        <p:nvPicPr>
          <p:cNvPr id="4" name="图片 3" descr="Screen Shot 2015-06-10 at 3.2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8" y="1796150"/>
            <a:ext cx="8994609" cy="22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# of Cache/Memory Access for </a:t>
            </a:r>
            <a:r>
              <a:rPr kumimoji="1" lang="en-US" altLang="zh-CN" dirty="0" err="1" smtClean="0"/>
              <a:t>BlackScholes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987760"/>
              </p:ext>
            </p:extLst>
          </p:nvPr>
        </p:nvGraphicFramePr>
        <p:xfrm>
          <a:off x="252000" y="1152000"/>
          <a:ext cx="86400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组 1"/>
          <p:cNvGrpSpPr/>
          <p:nvPr/>
        </p:nvGrpSpPr>
        <p:grpSpPr>
          <a:xfrm>
            <a:off x="2525503" y="1532923"/>
            <a:ext cx="4671452" cy="2788457"/>
            <a:chOff x="2525503" y="1532923"/>
            <a:chExt cx="4671452" cy="2788457"/>
          </a:xfrm>
        </p:grpSpPr>
        <p:sp>
          <p:nvSpPr>
            <p:cNvPr id="7" name="椭圆 6"/>
            <p:cNvSpPr/>
            <p:nvPr/>
          </p:nvSpPr>
          <p:spPr>
            <a:xfrm>
              <a:off x="2525503" y="1576720"/>
              <a:ext cx="1080273" cy="274466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76581" y="1532923"/>
              <a:ext cx="36203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</a:rPr>
                <a:t>42X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L1D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reduction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by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/>
              </a:r>
              <a:br>
                <a:rPr kumimoji="1" lang="en-US" altLang="zh-CN" sz="2400" dirty="0" smtClean="0">
                  <a:solidFill>
                    <a:srgbClr val="FF0000"/>
                  </a:solidFill>
                </a:rPr>
              </a:br>
              <a:r>
                <a:rPr kumimoji="1" lang="en-US" altLang="zh-CN" sz="2400" dirty="0" smtClean="0">
                  <a:solidFill>
                    <a:srgbClr val="FF0000"/>
                  </a:solidFill>
                </a:rPr>
                <a:t>removing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register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spilling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endParaRPr kumimoji="1"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4181526" y="2160690"/>
            <a:ext cx="2825651" cy="4058593"/>
            <a:chOff x="2525503" y="971743"/>
            <a:chExt cx="2825651" cy="4058593"/>
          </a:xfrm>
        </p:grpSpPr>
        <p:sp>
          <p:nvSpPr>
            <p:cNvPr id="10" name="椭圆 9"/>
            <p:cNvSpPr/>
            <p:nvPr/>
          </p:nvSpPr>
          <p:spPr>
            <a:xfrm>
              <a:off x="2525503" y="971743"/>
              <a:ext cx="1080273" cy="4058593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61984" y="1430730"/>
              <a:ext cx="1789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</a:rPr>
                <a:t>removed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/>
              </a:r>
              <a:br>
                <a:rPr kumimoji="1" lang="en-US" altLang="zh-CN" sz="2400" dirty="0" smtClean="0">
                  <a:solidFill>
                    <a:srgbClr val="FF0000"/>
                  </a:solidFill>
                </a:rPr>
              </a:br>
              <a:r>
                <a:rPr kumimoji="1" lang="en-US" altLang="zh-CN" sz="2400" dirty="0" smtClean="0">
                  <a:solidFill>
                    <a:srgbClr val="FF0000"/>
                  </a:solidFill>
                </a:rPr>
                <a:t>instructions</a:t>
              </a:r>
              <a:endParaRPr kumimoji="1"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5693331" y="2961866"/>
            <a:ext cx="3597599" cy="1695296"/>
            <a:chOff x="1549183" y="1489126"/>
            <a:chExt cx="3597599" cy="1695296"/>
          </a:xfrm>
        </p:grpSpPr>
        <p:sp>
          <p:nvSpPr>
            <p:cNvPr id="13" name="椭圆 12"/>
            <p:cNvSpPr/>
            <p:nvPr/>
          </p:nvSpPr>
          <p:spPr>
            <a:xfrm>
              <a:off x="1549183" y="2381463"/>
              <a:ext cx="2773674" cy="802959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57612" y="1489126"/>
              <a:ext cx="1789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</a:rPr>
                <a:t>no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notable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reduction</a:t>
              </a:r>
              <a:endParaRPr kumimoji="1" lang="zh-CN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000" y="324670"/>
            <a:ext cx="9036000" cy="673100"/>
          </a:xfrm>
        </p:spPr>
        <p:txBody>
          <a:bodyPr/>
          <a:lstStyle/>
          <a:p>
            <a:r>
              <a:rPr kumimoji="1" lang="en-US" altLang="zh-CN" dirty="0" smtClean="0"/>
              <a:t># of Cache/Memory Access for </a:t>
            </a:r>
            <a:r>
              <a:rPr kumimoji="1" lang="en-US" altLang="zh-CN" dirty="0" err="1" smtClean="0"/>
              <a:t>BlackScholes</a:t>
            </a:r>
            <a:r>
              <a:rPr kumimoji="1" lang="en-US" altLang="zh-CN" dirty="0" smtClean="0"/>
              <a:t> (cont.)</a:t>
            </a:r>
            <a:endParaRPr kumimoji="1" lang="zh-CN" altLang="en-US" dirty="0"/>
          </a:p>
        </p:txBody>
      </p:sp>
      <p:pic>
        <p:nvPicPr>
          <p:cNvPr id="4" name="图片 3" descr="Screen Shot 2015-06-10 at 3.3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5" y="1814382"/>
            <a:ext cx="8741931" cy="4007337"/>
          </a:xfrm>
          <a:prstGeom prst="rect">
            <a:avLst/>
          </a:prstGeom>
        </p:spPr>
      </p:pic>
      <p:sp>
        <p:nvSpPr>
          <p:cNvPr id="15" name="内容占位符 1"/>
          <p:cNvSpPr>
            <a:spLocks noGrp="1"/>
          </p:cNvSpPr>
          <p:nvPr>
            <p:ph idx="1"/>
          </p:nvPr>
        </p:nvSpPr>
        <p:spPr>
          <a:xfrm>
            <a:off x="108000" y="1079499"/>
            <a:ext cx="8904140" cy="5395391"/>
          </a:xfrm>
        </p:spPr>
        <p:txBody>
          <a:bodyPr/>
          <a:lstStyle/>
          <a:p>
            <a:r>
              <a:rPr kumimoji="1" lang="en-US" altLang="zh-CN" dirty="0" smtClean="0"/>
              <a:t>Check </a:t>
            </a:r>
            <a:r>
              <a:rPr kumimoji="1" lang="en-US" altLang="zh-CN" dirty="0" err="1" smtClean="0"/>
              <a:t>stats.txt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0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Cache/Memory Bandwidth for </a:t>
            </a:r>
            <a:r>
              <a:rPr kumimoji="1" lang="en-US" altLang="zh-CN" dirty="0" err="1" smtClean="0"/>
              <a:t>BlackScholes</a:t>
            </a:r>
            <a:endParaRPr kumimoji="1" lang="zh-CN" altLang="en-US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984963"/>
              </p:ext>
            </p:extLst>
          </p:nvPr>
        </p:nvGraphicFramePr>
        <p:xfrm>
          <a:off x="252000" y="1152000"/>
          <a:ext cx="86400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组 1"/>
          <p:cNvGrpSpPr/>
          <p:nvPr/>
        </p:nvGrpSpPr>
        <p:grpSpPr>
          <a:xfrm>
            <a:off x="4473492" y="1443547"/>
            <a:ext cx="4203372" cy="3213615"/>
            <a:chOff x="4473492" y="1443547"/>
            <a:chExt cx="4203372" cy="3213615"/>
          </a:xfrm>
        </p:grpSpPr>
        <p:grpSp>
          <p:nvGrpSpPr>
            <p:cNvPr id="7" name="组 6"/>
            <p:cNvGrpSpPr/>
            <p:nvPr/>
          </p:nvGrpSpPr>
          <p:grpSpPr>
            <a:xfrm>
              <a:off x="5239034" y="1443547"/>
              <a:ext cx="3437830" cy="3213615"/>
              <a:chOff x="1094886" y="-29193"/>
              <a:chExt cx="3437830" cy="321361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44053" y="746347"/>
                <a:ext cx="1562017" cy="2438075"/>
              </a:xfrm>
              <a:prstGeom prst="ellipse">
                <a:avLst/>
              </a:prstGeom>
              <a:noFill/>
              <a:ln w="571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094886" y="-29193"/>
                <a:ext cx="34378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rgbClr val="FF0000"/>
                    </a:solidFill>
                  </a:rPr>
                  <a:t>i</a:t>
                </a:r>
                <a:r>
                  <a:rPr kumimoji="1" lang="en-US" altLang="zh-CN" sz="2400" dirty="0" smtClean="0">
                    <a:solidFill>
                      <a:srgbClr val="FF0000"/>
                    </a:solidFill>
                  </a:rPr>
                  <a:t>mproved</a:t>
                </a:r>
                <a:r>
                  <a:rPr kumimoji="1"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 smtClean="0">
                    <a:solidFill>
                      <a:srgbClr val="FF0000"/>
                    </a:solidFill>
                  </a:rPr>
                  <a:t>LLC/DRAM</a:t>
                </a:r>
                <a:r>
                  <a:rPr kumimoji="1"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effective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 smtClean="0">
                    <a:solidFill>
                      <a:srgbClr val="FF0000"/>
                    </a:solidFill>
                  </a:rPr>
                  <a:t>bandwidth</a:t>
                </a:r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4473492" y="2152498"/>
              <a:ext cx="1562017" cy="2438075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4348" y="946894"/>
            <a:ext cx="612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Bandwidth</a:t>
            </a:r>
            <a:r>
              <a:rPr lang="zh-CN" altLang="en-US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=</a:t>
            </a:r>
            <a:r>
              <a:rPr lang="zh-CN" altLang="en-US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Access</a:t>
            </a:r>
            <a:r>
              <a:rPr lang="zh-CN" altLang="en-US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*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64B</a:t>
            </a:r>
            <a:r>
              <a:rPr lang="zh-CN" altLang="en-US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*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10</a:t>
            </a:r>
            <a:r>
              <a:rPr lang="en-US" altLang="zh-CN" sz="2000" i="1" kern="0" baseline="3000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-6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/</a:t>
            </a:r>
            <a:r>
              <a:rPr lang="zh-CN" altLang="en-US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(Cycles</a:t>
            </a:r>
            <a:r>
              <a:rPr lang="en-US" altLang="zh-CN" sz="200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/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2GHz)</a:t>
            </a:r>
            <a:r>
              <a:rPr lang="zh-CN" altLang="en-US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(MB/s)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Energy Breakdown for </a:t>
            </a:r>
            <a:r>
              <a:rPr kumimoji="1" lang="en-US" altLang="zh-CN" dirty="0" err="1" smtClean="0"/>
              <a:t>Deblur</a:t>
            </a:r>
            <a:endParaRPr kumimoji="1" lang="zh-CN" altLang="en-US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56504"/>
              </p:ext>
            </p:extLst>
          </p:nvPr>
        </p:nvGraphicFramePr>
        <p:xfrm>
          <a:off x="252000" y="1152000"/>
          <a:ext cx="86400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1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Energy = power * time,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power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directly</a:t>
            </a:r>
          </a:p>
          <a:p>
            <a:r>
              <a:rPr kumimoji="1" lang="en-US" altLang="zh-CN" dirty="0" smtClean="0"/>
              <a:t>Accelerator power: given by </a:t>
            </a:r>
            <a:r>
              <a:rPr kumimoji="1" lang="en-US" altLang="zh-CN" dirty="0" err="1" smtClean="0"/>
              <a:t>run.autopilot.sh</a:t>
            </a:r>
            <a:endParaRPr kumimoji="1" lang="en-US" altLang="zh-CN" dirty="0" smtClean="0"/>
          </a:p>
          <a:p>
            <a:r>
              <a:rPr kumimoji="1" lang="en-US" altLang="zh-CN" dirty="0" smtClean="0"/>
              <a:t>DRAM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power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(gem5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integrated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Micron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ISPASS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14)</a:t>
            </a:r>
          </a:p>
          <a:p>
            <a:pPr lvl="1"/>
            <a:r>
              <a:rPr lang="pl-PL" altLang="zh-CN" dirty="0"/>
              <a:t>system.mem_ctrls0.averagePower::0          </a:t>
            </a:r>
            <a:r>
              <a:rPr lang="pl-PL" altLang="zh-CN" dirty="0" smtClean="0"/>
              <a:t>753.996167</a:t>
            </a:r>
            <a:r>
              <a:rPr lang="zh-CN" altLang="en-US" dirty="0" smtClean="0"/>
              <a:t>      </a:t>
            </a:r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lang="zh-CN" alt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stats.txt</a:t>
            </a:r>
            <a:endParaRPr kumimoji="1" lang="en-US" altLang="zh-CN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kumimoji="1" lang="en-US" altLang="zh-CN" dirty="0" smtClean="0"/>
              <a:t>Core power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McPAT</a:t>
            </a:r>
            <a:r>
              <a:rPr kumimoji="1" lang="en-US" altLang="zh-CN" dirty="0" smtClean="0"/>
              <a:t>)</a:t>
            </a:r>
          </a:p>
          <a:p>
            <a:pPr lvl="1"/>
            <a:r>
              <a:rPr lang="en-US" altLang="zh-CN" dirty="0" err="1" smtClean="0"/>
              <a:t>generate.mcpat.xml.sh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convert</a:t>
            </a:r>
            <a:r>
              <a:rPr lang="zh-CN" altLang="en-US" dirty="0" smtClean="0"/>
              <a:t> </a:t>
            </a:r>
            <a:r>
              <a:rPr lang="en-US" altLang="zh-CN" dirty="0" smtClean="0"/>
              <a:t>gem5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statistics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mcpat</a:t>
            </a:r>
            <a:r>
              <a:rPr lang="zh-CN" altLang="en-US" dirty="0" smtClean="0"/>
              <a:t> </a:t>
            </a:r>
            <a:r>
              <a:rPr lang="en-US" altLang="zh-CN" dirty="0" smtClean="0"/>
              <a:t>xml</a:t>
            </a:r>
          </a:p>
          <a:p>
            <a:pPr lvl="1"/>
            <a:r>
              <a:rPr lang="en-US" altLang="zh-CN" dirty="0" err="1" smtClean="0"/>
              <a:t>generate.mcpat.energy.sh</a:t>
            </a:r>
            <a:r>
              <a:rPr lang="zh-CN" altLang="en-US" dirty="0" smtClean="0"/>
              <a:t> </a:t>
            </a:r>
            <a:r>
              <a:rPr lang="en-US" altLang="zh-CN" dirty="0" smtClean="0"/>
              <a:t>generate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numbers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Energy Breakdown for </a:t>
            </a:r>
            <a:r>
              <a:rPr kumimoji="1" lang="en-US" altLang="zh-CN" dirty="0" err="1" smtClean="0"/>
              <a:t>Deblur</a:t>
            </a:r>
            <a:r>
              <a:rPr kumimoji="1" lang="en-US" altLang="zh-CN" dirty="0" smtClean="0"/>
              <a:t> (cont.)</a:t>
            </a:r>
            <a:endParaRPr kumimoji="1" lang="zh-CN" altLang="en-US" dirty="0"/>
          </a:p>
        </p:txBody>
      </p:sp>
      <p:pic>
        <p:nvPicPr>
          <p:cNvPr id="5" name="图片 4" descr="Screen Shot 2015-06-10 at 4.0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0" y="4696176"/>
            <a:ext cx="6019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LLC power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(CACTI, integrated with </a:t>
            </a:r>
            <a:r>
              <a:rPr kumimoji="1" lang="en-US" altLang="zh-CN" dirty="0" err="1" smtClean="0"/>
              <a:t>McPAT</a:t>
            </a:r>
            <a:r>
              <a:rPr kumimoji="1" lang="en-US" altLang="zh-CN" dirty="0" smtClean="0"/>
              <a:t>)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lvl="2"/>
            <a:endParaRPr kumimoji="1" lang="en-US" altLang="zh-CN" dirty="0" smtClean="0"/>
          </a:p>
          <a:p>
            <a:r>
              <a:rPr kumimoji="1" lang="en-US" altLang="zh-CN" dirty="0" err="1" smtClean="0"/>
              <a:t>NoC</a:t>
            </a:r>
            <a:r>
              <a:rPr kumimoji="1" lang="en-US" altLang="zh-CN" dirty="0" smtClean="0"/>
              <a:t> power (DSENT)</a:t>
            </a:r>
          </a:p>
          <a:p>
            <a:pPr lvl="1"/>
            <a:r>
              <a:rPr kumimoji="1" lang="en-US" altLang="zh-CN" dirty="0" smtClean="0"/>
              <a:t>run</a:t>
            </a:r>
            <a:r>
              <a:rPr kumimoji="1" lang="zh-CN" altLang="en-US" dirty="0" smtClean="0"/>
              <a:t> </a:t>
            </a:r>
            <a:r>
              <a:rPr lang="en-US" altLang="zh-CN" dirty="0" err="1" smtClean="0"/>
              <a:t>generate.dsent.sh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Energy Breakdown for </a:t>
            </a:r>
            <a:r>
              <a:rPr kumimoji="1" lang="en-US" altLang="zh-CN" dirty="0" err="1" smtClean="0"/>
              <a:t>Deblur</a:t>
            </a:r>
            <a:r>
              <a:rPr kumimoji="1" lang="en-US" altLang="zh-CN" dirty="0" smtClean="0"/>
              <a:t> (cont.)</a:t>
            </a:r>
            <a:endParaRPr kumimoji="1" lang="zh-CN" altLang="en-US" dirty="0"/>
          </a:p>
        </p:txBody>
      </p:sp>
      <p:pic>
        <p:nvPicPr>
          <p:cNvPr id="5" name="图片 4" descr="Screen Shot 2015-06-10 at 4.0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6" y="1625220"/>
            <a:ext cx="6007100" cy="1752600"/>
          </a:xfrm>
          <a:prstGeom prst="rect">
            <a:avLst/>
          </a:prstGeom>
        </p:spPr>
      </p:pic>
      <p:pic>
        <p:nvPicPr>
          <p:cNvPr id="7" name="图片 6" descr="Screen Shot 2015-06-10 at 4.10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3" y="4785378"/>
            <a:ext cx="5549900" cy="1168400"/>
          </a:xfrm>
          <a:prstGeom prst="rect">
            <a:avLst/>
          </a:prstGeom>
        </p:spPr>
      </p:pic>
      <p:pic>
        <p:nvPicPr>
          <p:cNvPr id="6" name="图片 5" descr="Screen Shot 2015-06-10 at 4.09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19" y="1584362"/>
            <a:ext cx="4249124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Simulation Speed of PARADE</a:t>
            </a:r>
            <a:endParaRPr kumimoji="1" lang="zh-CN" altLang="en-US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151528"/>
              </p:ext>
            </p:extLst>
          </p:nvPr>
        </p:nvGraphicFramePr>
        <p:xfrm>
          <a:off x="252000" y="1152000"/>
          <a:ext cx="8640000" cy="55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4537777" y="1721340"/>
            <a:ext cx="71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15X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37762" y="647248"/>
            <a:ext cx="244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KIPS</a:t>
            </a:r>
            <a:r>
              <a:rPr lang="en-US" altLang="zh-CN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:</a:t>
            </a:r>
            <a:r>
              <a:rPr lang="zh-CN" altLang="en-US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Kilo</a:t>
            </a:r>
            <a:r>
              <a:rPr lang="zh-CN" altLang="en-US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Instructions</a:t>
            </a:r>
            <a:r>
              <a:rPr lang="zh-CN" altLang="en-US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/>
            </a:r>
            <a:br>
              <a:rPr lang="en-US" altLang="zh-CN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</a:br>
            <a:r>
              <a:rPr lang="en-US" altLang="zh-CN" sz="2000" b="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simulated</a:t>
            </a:r>
            <a:r>
              <a:rPr lang="zh-CN" altLang="en-US" sz="2000" b="0" i="1" kern="0" dirty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Per</a:t>
            </a:r>
            <a:r>
              <a:rPr lang="zh-CN" altLang="en-US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 </a:t>
            </a:r>
            <a:r>
              <a:rPr lang="en-US" altLang="zh-CN" sz="2000" b="0" i="1" kern="0" dirty="0" smtClean="0">
                <a:solidFill>
                  <a:srgbClr val="000000"/>
                </a:solidFill>
                <a:latin typeface="Arial Narrow"/>
                <a:cs typeface="MS PGothic" charset="0"/>
              </a:rPr>
              <a:t>Second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425"/>
              </a:spcAft>
              <a:buClrTx/>
              <a:buSzPct val="100000"/>
              <a:buFont typeface="Wingdings" charset="2"/>
              <a:buChar char="ü"/>
            </a:pPr>
            <a:r>
              <a:rPr lang="en-US" altLang="zh-TW" dirty="0">
                <a:solidFill>
                  <a:srgbClr val="FF0000"/>
                </a:solidFill>
              </a:rPr>
              <a:t>Based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widely-used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gem5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support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full-system X86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425"/>
              </a:spcAft>
              <a:buClrTx/>
              <a:buSzPct val="100000"/>
              <a:buFont typeface="Wingdings" charset="2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Global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Accelerator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Management (GAM)</a:t>
            </a:r>
            <a:endParaRPr lang="en-US" altLang="zh-CN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425"/>
              </a:spcAft>
              <a:buClrTx/>
              <a:buSzPct val="100000"/>
              <a:buFont typeface="Wingdings" charset="2"/>
              <a:buChar char="ü"/>
            </a:pPr>
            <a:r>
              <a:rPr lang="en-US" altLang="zh-TW" dirty="0" smtClean="0">
                <a:solidFill>
                  <a:srgbClr val="FF0000"/>
                </a:solidFill>
              </a:rPr>
              <a:t>Coherent </a:t>
            </a:r>
            <a:r>
              <a:rPr lang="en-US" altLang="zh-TW" dirty="0">
                <a:solidFill>
                  <a:srgbClr val="FF0000"/>
                </a:solidFill>
              </a:rPr>
              <a:t>cache/SPM with shared memory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(Ruby)</a:t>
            </a:r>
          </a:p>
          <a:p>
            <a:pPr marL="457200" indent="-457200">
              <a:spcAft>
                <a:spcPts val="1425"/>
              </a:spcAft>
              <a:buClrTx/>
              <a:buSzPct val="100000"/>
              <a:buFont typeface="Wingdings" charset="2"/>
              <a:buChar char="ü"/>
            </a:pPr>
            <a:r>
              <a:rPr lang="en-US" altLang="zh-TW" dirty="0">
                <a:solidFill>
                  <a:srgbClr val="FF0000"/>
                </a:solidFill>
              </a:rPr>
              <a:t>Customizable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Network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TW" dirty="0">
                <a:solidFill>
                  <a:srgbClr val="FF0000"/>
                </a:solidFill>
              </a:rPr>
              <a:t>on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TW" dirty="0">
                <a:solidFill>
                  <a:srgbClr val="FF0000"/>
                </a:solidFill>
              </a:rPr>
              <a:t>Chip simulation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(Garnet)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ClrTx/>
              <a:buSzPct val="100000"/>
              <a:buFont typeface="Wingdings" charset="2"/>
              <a:buChar char="ü"/>
            </a:pPr>
            <a:r>
              <a:rPr lang="en-US" altLang="zh-TW" dirty="0">
                <a:solidFill>
                  <a:srgbClr val="FF0000"/>
                </a:solidFill>
              </a:rPr>
              <a:t>Power/area simulation</a:t>
            </a:r>
          </a:p>
          <a:p>
            <a:pPr lvl="1"/>
            <a:r>
              <a:rPr lang="en-US" altLang="zh-TW" dirty="0" err="1"/>
              <a:t>McPAT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CPUs;</a:t>
            </a:r>
            <a:r>
              <a:rPr lang="zh-CN" altLang="en-US" dirty="0"/>
              <a:t> </a:t>
            </a:r>
            <a:r>
              <a:rPr lang="en-US" altLang="zh-CN" dirty="0"/>
              <a:t>high-level synthesis (</a:t>
            </a:r>
            <a:r>
              <a:rPr lang="en-US" altLang="zh-CN" dirty="0" err="1"/>
              <a:t>AutoPilot</a:t>
            </a:r>
            <a:r>
              <a:rPr lang="en-US" altLang="zh-CN" dirty="0"/>
              <a:t>) for accelerators</a:t>
            </a:r>
          </a:p>
          <a:p>
            <a:pPr lvl="1">
              <a:spcAft>
                <a:spcPts val="1425"/>
              </a:spcAft>
            </a:pPr>
            <a:r>
              <a:rPr lang="en-US" altLang="zh-CN" dirty="0"/>
              <a:t>CACTI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caches;</a:t>
            </a:r>
            <a:r>
              <a:rPr lang="zh-CN" altLang="en-US" dirty="0"/>
              <a:t> </a:t>
            </a:r>
            <a:r>
              <a:rPr lang="en-US" altLang="zh-CN" dirty="0"/>
              <a:t>DSENT for</a:t>
            </a:r>
            <a:r>
              <a:rPr lang="zh-CN" altLang="en-US" dirty="0"/>
              <a:t> </a:t>
            </a:r>
            <a:r>
              <a:rPr lang="en-US" altLang="zh-CN" dirty="0" err="1"/>
              <a:t>NoC</a:t>
            </a:r>
            <a:r>
              <a:rPr lang="en-US" altLang="zh-CN" dirty="0"/>
              <a:t>, Micron model for DRAM</a:t>
            </a:r>
          </a:p>
          <a:p>
            <a:pPr marL="457200" indent="-457200">
              <a:spcAft>
                <a:spcPts val="1625"/>
              </a:spcAft>
              <a:buClrTx/>
              <a:buSzPct val="100000"/>
              <a:buFont typeface="Wingdings" charset="2"/>
              <a:buChar char="ü"/>
            </a:pPr>
            <a:r>
              <a:rPr lang="en-US" altLang="zh-TW" dirty="0">
                <a:solidFill>
                  <a:srgbClr val="FF0000"/>
                </a:solidFill>
              </a:rPr>
              <a:t>Visualization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assist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design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space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exploration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000" y="324670"/>
            <a:ext cx="8855346" cy="6731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PARADE</a:t>
            </a:r>
            <a:r>
              <a:rPr kumimoji="1" lang="en-US" altLang="zh-CN" dirty="0"/>
              <a:t>: </a:t>
            </a:r>
            <a:r>
              <a:rPr kumimoji="1" lang="en-US" altLang="zh-CN" dirty="0">
                <a:solidFill>
                  <a:srgbClr val="FF0000"/>
                </a:solidFill>
              </a:rPr>
              <a:t>P</a:t>
            </a:r>
            <a:r>
              <a:rPr kumimoji="1" lang="en-US" altLang="zh-CN" dirty="0"/>
              <a:t>latform for </a:t>
            </a:r>
            <a:r>
              <a:rPr kumimoji="1" lang="en-US" altLang="zh-CN" dirty="0">
                <a:solidFill>
                  <a:srgbClr val="FF0000"/>
                </a:solidFill>
              </a:rPr>
              <a:t>ARA D</a:t>
            </a:r>
            <a:r>
              <a:rPr kumimoji="1" lang="en-US" altLang="zh-CN" dirty="0"/>
              <a:t>esign &amp; </a:t>
            </a:r>
            <a:r>
              <a:rPr kumimoji="1" lang="en-US" altLang="zh-CN" dirty="0">
                <a:solidFill>
                  <a:srgbClr val="FF0000"/>
                </a:solidFill>
              </a:rPr>
              <a:t>E</a:t>
            </a:r>
            <a:r>
              <a:rPr kumimoji="1" lang="en-US" altLang="zh-CN" dirty="0"/>
              <a:t>xploration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40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Thank You!</a:t>
            </a:r>
            <a:endParaRPr kumimoji="1"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969" y="1208243"/>
            <a:ext cx="4267871" cy="477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51" y="1296000"/>
            <a:ext cx="3502545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4752000"/>
            <a:ext cx="3588109" cy="990600"/>
          </a:xfrm>
          <a:prstGeom prst="rect">
            <a:avLst/>
          </a:prstGeom>
        </p:spPr>
      </p:pic>
      <p:pic>
        <p:nvPicPr>
          <p:cNvPr id="10" name="Picture 114" descr="ucla_seal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00" y="2556000"/>
            <a:ext cx="2159998" cy="19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394155" y="6014893"/>
            <a:ext cx="8642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For more information, please contact Zhenman Fang, </a:t>
            </a:r>
            <a:r>
              <a:rPr kumimoji="1" lang="en-US" altLang="zh-CN" sz="2000" dirty="0" smtClean="0">
                <a:hlinkClick r:id="rId6"/>
              </a:rPr>
              <a:t>zhenman@cs.ucla.edu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Tutorial website: http</a:t>
            </a:r>
            <a:r>
              <a:rPr kumimoji="1" lang="en-US" altLang="zh-CN" sz="2000" dirty="0"/>
              <a:t>://</a:t>
            </a:r>
            <a:r>
              <a:rPr kumimoji="1" lang="en-US" altLang="zh-CN" sz="2000" dirty="0" err="1"/>
              <a:t>accelerator.eecs.harvard.edu</a:t>
            </a:r>
            <a:r>
              <a:rPr kumimoji="1" lang="en-US" altLang="zh-CN" sz="2000" dirty="0"/>
              <a:t>/isca15tutorial/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4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 Power Wall and Customized Computing</a:t>
            </a:r>
            <a:endParaRPr kumimoji="1" lang="zh-CN" altLang="en-US" dirty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79" y="1416133"/>
            <a:ext cx="6494441" cy="4809368"/>
          </a:xfrm>
          <a:prstGeom prst="roundRect">
            <a:avLst>
              <a:gd name="adj" fmla="val 1153"/>
            </a:avLst>
          </a:prstGeom>
        </p:spPr>
      </p:pic>
      <p:sp>
        <p:nvSpPr>
          <p:cNvPr id="6" name="Freeform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53238" y="634841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" name="Freeform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81263" y="20843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4788" y="6371321"/>
            <a:ext cx="3348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altLang="zh-CN" sz="1800" i="1" dirty="0">
                <a:solidFill>
                  <a:srgbClr val="000000"/>
                </a:solidFill>
                <a:latin typeface="Arial Narrow"/>
                <a:ea typeface="宋体" pitchFamily="2" charset="-122"/>
              </a:rPr>
              <a:t>Source: </a:t>
            </a:r>
            <a:r>
              <a:rPr lang="en-US" altLang="zh-CN" sz="1800" i="1" dirty="0" err="1">
                <a:solidFill>
                  <a:srgbClr val="000000"/>
                </a:solidFill>
                <a:latin typeface="Arial Narrow"/>
                <a:ea typeface="宋体" pitchFamily="2" charset="-122"/>
              </a:rPr>
              <a:t>Shekhar</a:t>
            </a:r>
            <a:r>
              <a:rPr lang="en-US" altLang="zh-CN" sz="1800" i="1" dirty="0">
                <a:solidFill>
                  <a:srgbClr val="000000"/>
                </a:solidFill>
                <a:latin typeface="Arial Narrow"/>
                <a:ea typeface="宋体" pitchFamily="2" charset="-122"/>
              </a:rPr>
              <a:t> </a:t>
            </a:r>
            <a:r>
              <a:rPr lang="en-US" altLang="zh-CN" sz="1800" i="1" dirty="0" err="1">
                <a:solidFill>
                  <a:srgbClr val="000000"/>
                </a:solidFill>
                <a:latin typeface="Arial Narrow"/>
                <a:ea typeface="宋体" pitchFamily="2" charset="-122"/>
              </a:rPr>
              <a:t>Borkar</a:t>
            </a:r>
            <a:r>
              <a:rPr lang="en-US" altLang="zh-CN" sz="1800" i="1" dirty="0">
                <a:solidFill>
                  <a:srgbClr val="000000"/>
                </a:solidFill>
                <a:latin typeface="Arial Narrow"/>
                <a:ea typeface="宋体" pitchFamily="2" charset="-122"/>
              </a:rPr>
              <a:t>, Intel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3824750" y="1951248"/>
            <a:ext cx="5007212" cy="1318985"/>
            <a:chOff x="3824750" y="1951248"/>
            <a:chExt cx="5007212" cy="131898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6981204" y="1951248"/>
              <a:ext cx="185075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Arial Narrow"/>
                </a:rPr>
                <a:t>Parallelization</a:t>
              </a: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824750" y="2184610"/>
              <a:ext cx="3177092" cy="108562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6703782" y="3242471"/>
            <a:ext cx="2474890" cy="1375297"/>
            <a:chOff x="6703782" y="3242471"/>
            <a:chExt cx="2474890" cy="1375297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703782" y="3832938"/>
              <a:ext cx="247489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Narrow" charset="0"/>
                </a:rPr>
                <a:t>Adapt the architecture to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Narrow" charset="0"/>
                </a:rPr>
                <a:t>application domain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7651715" y="3242471"/>
              <a:ext cx="552519" cy="524137"/>
            </a:xfrm>
            <a:prstGeom prst="upDownArrow">
              <a:avLst>
                <a:gd name="adj1" fmla="val 50000"/>
                <a:gd name="adj2" fmla="val 20005"/>
              </a:avLst>
            </a:prstGeom>
            <a:solidFill>
              <a:srgbClr val="FFC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54485" y="2767253"/>
            <a:ext cx="4992075" cy="502926"/>
            <a:chOff x="3854485" y="2767253"/>
            <a:chExt cx="4992075" cy="502926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995802" y="2767253"/>
              <a:ext cx="1850758" cy="2402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Arial Narrow"/>
                </a:rPr>
                <a:t>Customization</a:t>
              </a:r>
              <a:endParaRPr lang="en-US" altLang="zh-CN" sz="1600" b="1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3854485" y="2887591"/>
              <a:ext cx="3146425" cy="3825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7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1" y="1126307"/>
            <a:ext cx="8223640" cy="557784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000" y="324670"/>
            <a:ext cx="8811551" cy="673100"/>
          </a:xfrm>
        </p:spPr>
        <p:txBody>
          <a:bodyPr/>
          <a:lstStyle/>
          <a:p>
            <a:r>
              <a:rPr kumimoji="1" lang="en-US" altLang="zh-CN" dirty="0" smtClean="0"/>
              <a:t>The Trend of Accelerator</a:t>
            </a:r>
            <a:r>
              <a:rPr kumimoji="1" lang="en-US" altLang="zh-CN" dirty="0"/>
              <a:t>-Rich Architecture (ARA)</a:t>
            </a:r>
            <a:endParaRPr kumimoji="1" lang="zh-CN" altLang="en-US" dirty="0"/>
          </a:p>
        </p:txBody>
      </p:sp>
      <p:grpSp>
        <p:nvGrpSpPr>
          <p:cNvPr id="2" name="组 1"/>
          <p:cNvGrpSpPr/>
          <p:nvPr/>
        </p:nvGrpSpPr>
        <p:grpSpPr>
          <a:xfrm>
            <a:off x="2001011" y="3738130"/>
            <a:ext cx="3322720" cy="1470025"/>
            <a:chOff x="1957467" y="3683700"/>
            <a:chExt cx="3322720" cy="1470025"/>
          </a:xfrm>
        </p:grpSpPr>
        <p:sp>
          <p:nvSpPr>
            <p:cNvPr id="9" name="椭圆 8"/>
            <p:cNvSpPr/>
            <p:nvPr/>
          </p:nvSpPr>
          <p:spPr bwMode="auto">
            <a:xfrm>
              <a:off x="1957467" y="3683700"/>
              <a:ext cx="1025124" cy="1025124"/>
            </a:xfrm>
            <a:prstGeom prst="ellipse">
              <a:avLst/>
            </a:prstGeom>
            <a:noFill/>
            <a:ln w="57150" cap="flat" cmpd="sng" algn="ctr">
              <a:solidFill>
                <a:srgbClr val="8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056317" y="4240186"/>
              <a:ext cx="2223870" cy="913539"/>
            </a:xfrm>
            <a:prstGeom prst="rect">
              <a:avLst/>
            </a:prstGeom>
            <a:solidFill>
              <a:srgbClr val="B1A0C4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altLang="zh-CN" sz="1800" dirty="0" smtClean="0">
                  <a:latin typeface="Arial"/>
                  <a:cs typeface="Arial"/>
                </a:rPr>
                <a:t>Global Accelerator Manager (GAM) with shared TLB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373892" y="1093649"/>
            <a:ext cx="1970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latin typeface="Arial Narrow"/>
                <a:cs typeface="Arial Narrow"/>
              </a:rPr>
              <a:t>From ARC [DAC 12] </a:t>
            </a:r>
            <a:br>
              <a:rPr kumimoji="1" lang="en-US" altLang="zh-CN" sz="1600" dirty="0" smtClean="0">
                <a:latin typeface="Arial Narrow"/>
                <a:cs typeface="Arial Narrow"/>
              </a:rPr>
            </a:br>
            <a:r>
              <a:rPr kumimoji="1" lang="en-US" altLang="zh-CN" sz="1600" dirty="0" smtClean="0">
                <a:latin typeface="Arial Narrow"/>
                <a:cs typeface="Arial Narrow"/>
              </a:rPr>
              <a:t>&amp; CHARM [DAC 14]</a:t>
            </a:r>
            <a:endParaRPr kumimoji="1" lang="zh-CN" altLang="en-US" sz="1600" dirty="0">
              <a:latin typeface="Arial Narrow"/>
              <a:cs typeface="Arial Narrow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5594144" y="3778038"/>
            <a:ext cx="2505632" cy="1828800"/>
            <a:chOff x="5594144" y="3778038"/>
            <a:chExt cx="2505632" cy="1828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0850" y="3778038"/>
              <a:ext cx="2268926" cy="18288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 bwMode="auto">
            <a:xfrm flipV="1">
              <a:off x="5594144" y="3809802"/>
              <a:ext cx="285416" cy="9988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9"/>
            <p:cNvCxnSpPr/>
            <p:nvPr/>
          </p:nvCxnSpPr>
          <p:spPr bwMode="auto">
            <a:xfrm>
              <a:off x="5608415" y="4594592"/>
              <a:ext cx="256874" cy="9702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41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stack of research tools for accelerator-rich architecture</a:t>
            </a:r>
          </a:p>
          <a:p>
            <a:pPr lvl="1"/>
            <a:r>
              <a:rPr lang="en-US" altLang="zh-CN" dirty="0" smtClean="0">
                <a:solidFill>
                  <a:srgbClr val="C7CDD7"/>
                </a:solidFill>
              </a:rPr>
              <a:t>Standalone accelerator simulation: Aladdin</a:t>
            </a:r>
          </a:p>
          <a:p>
            <a:pPr lvl="1"/>
            <a:r>
              <a:rPr lang="en-US" altLang="zh-CN" dirty="0" smtClean="0">
                <a:solidFill>
                  <a:srgbClr val="C7CDD7"/>
                </a:solidFill>
              </a:rPr>
              <a:t>Standalone accelerator generation: HLS</a:t>
            </a:r>
          </a:p>
          <a:p>
            <a:pPr lvl="1"/>
            <a:r>
              <a:rPr lang="en-US" altLang="zh-CN" sz="2600" i="1" dirty="0" smtClean="0">
                <a:solidFill>
                  <a:srgbClr val="FF0000"/>
                </a:solidFill>
              </a:rPr>
              <a:t>System-level HLS-based ARA simulation: PARADE</a:t>
            </a:r>
          </a:p>
          <a:p>
            <a:pPr lvl="1"/>
            <a:r>
              <a:rPr lang="en-US" altLang="zh-CN" dirty="0" smtClean="0"/>
              <a:t>System-level pre-RTL </a:t>
            </a:r>
            <a:r>
              <a:rPr lang="en-US" altLang="zh-CN" dirty="0" err="1" smtClean="0"/>
              <a:t>SoC</a:t>
            </a:r>
            <a:r>
              <a:rPr lang="en-US" altLang="zh-CN" dirty="0" smtClean="0"/>
              <a:t> simulation: gem5 + Aladdin</a:t>
            </a:r>
          </a:p>
          <a:p>
            <a:pPr lvl="1"/>
            <a:r>
              <a:rPr lang="en-US" altLang="zh-CN" dirty="0" smtClean="0"/>
              <a:t>ARA FPGA prototyping: </a:t>
            </a:r>
            <a:r>
              <a:rPr lang="en-US" altLang="zh-CN" dirty="0" err="1" smtClean="0"/>
              <a:t>ARACompiler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 smtClean="0"/>
              <a:t>Spare </a:t>
            </a:r>
            <a:r>
              <a:rPr lang="en-US" altLang="zh-CN" dirty="0"/>
              <a:t>the community the difficulties we have </a:t>
            </a:r>
            <a:r>
              <a:rPr lang="en-US" altLang="zh-CN" dirty="0" smtClean="0"/>
              <a:t>encountered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Accelerate </a:t>
            </a:r>
            <a:r>
              <a:rPr lang="en-US" altLang="zh-CN" dirty="0"/>
              <a:t>the </a:t>
            </a:r>
            <a:r>
              <a:rPr lang="en-US" altLang="zh-CN" dirty="0" smtClean="0"/>
              <a:t>adoption of </a:t>
            </a:r>
            <a:r>
              <a:rPr lang="en-US" altLang="zh-CN" dirty="0"/>
              <a:t>accelerator-rich </a:t>
            </a:r>
            <a:r>
              <a:rPr lang="en-US" altLang="zh-CN" dirty="0" smtClean="0"/>
              <a:t>architecture (ARA)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 Motivation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Goal</a:t>
            </a:r>
            <a:endParaRPr kumimoji="1" lang="zh-CN" altLang="en-US" dirty="0"/>
          </a:p>
        </p:txBody>
      </p:sp>
      <p:cxnSp>
        <p:nvCxnSpPr>
          <p:cNvPr id="4" name="直线箭头连接符 3"/>
          <p:cNvCxnSpPr/>
          <p:nvPr/>
        </p:nvCxnSpPr>
        <p:spPr bwMode="auto">
          <a:xfrm flipV="1">
            <a:off x="7520695" y="1897767"/>
            <a:ext cx="0" cy="180000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735801" y="1483967"/>
            <a:ext cx="156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 Narrow"/>
                <a:cs typeface="Arial Narrow"/>
              </a:rPr>
              <a:t>e</a:t>
            </a:r>
            <a:r>
              <a:rPr kumimoji="1" lang="en-US" altLang="zh-CN" sz="2000" dirty="0" smtClean="0">
                <a:latin typeface="Arial Narrow"/>
                <a:cs typeface="Arial Narrow"/>
              </a:rPr>
              <a:t>arly-stage</a:t>
            </a:r>
            <a:endParaRPr kumimoji="1" lang="zh-CN" altLang="en-US" sz="2000" dirty="0">
              <a:latin typeface="Arial Narrow"/>
              <a:cs typeface="Arial Narrow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45491" y="3619758"/>
            <a:ext cx="156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latin typeface="Arial Narrow"/>
                <a:cs typeface="Arial Narrow"/>
              </a:rPr>
              <a:t>late-stage</a:t>
            </a:r>
            <a:endParaRPr kumimoji="1" lang="zh-CN" altLang="en-U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436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8000" y="167711"/>
            <a:ext cx="9036000" cy="6731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PARADE</a:t>
            </a:r>
            <a:r>
              <a:rPr kumimoji="1" lang="en-US" altLang="zh-CN" dirty="0"/>
              <a:t>: </a:t>
            </a:r>
            <a:r>
              <a:rPr kumimoji="1" lang="en-US" altLang="zh-CN" dirty="0">
                <a:solidFill>
                  <a:srgbClr val="FF0000"/>
                </a:solidFill>
              </a:rPr>
              <a:t>P</a:t>
            </a:r>
            <a:r>
              <a:rPr kumimoji="1" lang="en-US" altLang="zh-CN" dirty="0"/>
              <a:t>latform for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</a:t>
            </a:r>
            <a:r>
              <a:rPr kumimoji="1" lang="en-US" altLang="zh-CN" dirty="0"/>
              <a:t>ccelerator-</a:t>
            </a:r>
            <a:r>
              <a:rPr kumimoji="1" lang="en-US" altLang="zh-CN" dirty="0" smtClean="0">
                <a:solidFill>
                  <a:srgbClr val="FF0000"/>
                </a:solidFill>
              </a:rPr>
              <a:t>R</a:t>
            </a:r>
            <a:r>
              <a:rPr kumimoji="1" lang="en-US" altLang="zh-CN" dirty="0" smtClean="0"/>
              <a:t>ich</a:t>
            </a:r>
            <a:br>
              <a:rPr kumimoji="1" lang="en-US" altLang="zh-CN" dirty="0" smtClean="0"/>
            </a:br>
            <a:r>
              <a:rPr kumimoji="1" lang="en-US" altLang="zh-CN" dirty="0" smtClean="0">
                <a:solidFill>
                  <a:srgbClr val="FF0000"/>
                </a:solidFill>
              </a:rPr>
              <a:t>A</a:t>
            </a:r>
            <a:r>
              <a:rPr kumimoji="1" lang="en-US" altLang="zh-CN" dirty="0" smtClean="0"/>
              <a:t>rchitectural</a:t>
            </a:r>
            <a:r>
              <a:rPr kumimoji="1" lang="en-US" altLang="zh-CN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</a:t>
            </a:r>
            <a:r>
              <a:rPr kumimoji="1" lang="en-US" altLang="zh-CN" dirty="0"/>
              <a:t>esign &amp; </a:t>
            </a:r>
            <a:r>
              <a:rPr kumimoji="1" lang="en-US" altLang="zh-CN" dirty="0" smtClean="0">
                <a:solidFill>
                  <a:srgbClr val="FF0000"/>
                </a:solidFill>
              </a:rPr>
              <a:t>E</a:t>
            </a:r>
            <a:r>
              <a:rPr kumimoji="1" lang="en-US" altLang="zh-CN" dirty="0" smtClean="0"/>
              <a:t>xploration </a:t>
            </a:r>
            <a:r>
              <a:rPr kumimoji="1" lang="en-US" altLang="zh-CN" sz="3200" dirty="0"/>
              <a:t>[ICCAD 15</a:t>
            </a:r>
            <a:r>
              <a:rPr kumimoji="1" lang="en-US" altLang="zh-CN" sz="3200" dirty="0" smtClean="0"/>
              <a:t>]</a:t>
            </a:r>
            <a:endParaRPr kumimoji="1"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36" y="2204796"/>
            <a:ext cx="4747657" cy="3228407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7703" y="1080000"/>
            <a:ext cx="3645616" cy="1302910"/>
            <a:chOff x="7703" y="1080000"/>
            <a:chExt cx="3645616" cy="1302910"/>
          </a:xfrm>
        </p:grpSpPr>
        <p:sp>
          <p:nvSpPr>
            <p:cNvPr id="23" name="文本框 22"/>
            <p:cNvSpPr txBox="1"/>
            <p:nvPr/>
          </p:nvSpPr>
          <p:spPr>
            <a:xfrm>
              <a:off x="7703" y="1080000"/>
              <a:ext cx="3528026" cy="892546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extended</a:t>
              </a:r>
              <a:r>
                <a:rPr kumimoji="1" lang="zh-CN" altLang="en-US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 </a:t>
              </a:r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m5</a:t>
              </a:r>
              <a:r>
                <a:rPr kumimoji="1" lang="zh-CN" altLang="en-US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 </a:t>
              </a:r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(</a:t>
              </a:r>
              <a:r>
                <a:rPr kumimoji="1" lang="en-US" altLang="zh-CN" sz="2600" dirty="0" err="1">
                  <a:solidFill>
                    <a:srgbClr val="000000"/>
                  </a:solidFill>
                  <a:latin typeface="Arial Narrow"/>
                  <a:cs typeface="Arial Narrow"/>
                </a:rPr>
                <a:t>McPAT</a:t>
              </a: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) </a:t>
              </a:r>
              <a:b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</a:b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for </a:t>
              </a:r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X</a:t>
              </a: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86 CPU, with OS</a:t>
              </a:r>
              <a:endParaRPr kumimoji="1" lang="zh-CN" altLang="en-US" sz="26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6" name="直线箭头连接符 15"/>
            <p:cNvCxnSpPr/>
            <p:nvPr/>
          </p:nvCxnSpPr>
          <p:spPr bwMode="auto">
            <a:xfrm>
              <a:off x="3253737" y="1640926"/>
              <a:ext cx="399582" cy="741984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 9"/>
          <p:cNvGrpSpPr/>
          <p:nvPr/>
        </p:nvGrpSpPr>
        <p:grpSpPr>
          <a:xfrm>
            <a:off x="4052901" y="1065731"/>
            <a:ext cx="5188790" cy="2587113"/>
            <a:chOff x="4052901" y="1065731"/>
            <a:chExt cx="5188790" cy="2587113"/>
          </a:xfrm>
        </p:grpSpPr>
        <p:sp>
          <p:nvSpPr>
            <p:cNvPr id="24" name="文本框 23"/>
            <p:cNvSpPr txBox="1"/>
            <p:nvPr/>
          </p:nvSpPr>
          <p:spPr>
            <a:xfrm>
              <a:off x="5044663" y="1065731"/>
              <a:ext cx="4197028" cy="892546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kumimoji="1" lang="en-US" altLang="zh-CN" sz="2600" b="1" dirty="0">
                  <a:latin typeface="Arial Narrow"/>
                  <a:cs typeface="Arial Narrow"/>
                </a:rPr>
                <a:t>auto-generated </a:t>
              </a:r>
              <a:r>
                <a:rPr kumimoji="1" lang="en-US" altLang="zh-CN" sz="2600" b="1" dirty="0" smtClean="0">
                  <a:latin typeface="Arial Narrow"/>
                  <a:cs typeface="Arial Narrow"/>
                </a:rPr>
                <a:t>accelerators based on HLS (</a:t>
              </a:r>
              <a:r>
                <a:rPr kumimoji="1" lang="en-US" altLang="zh-CN" sz="2600" b="1" dirty="0" err="1">
                  <a:latin typeface="Arial Narrow"/>
                  <a:cs typeface="Arial Narrow"/>
                </a:rPr>
                <a:t>AutoPilot</a:t>
              </a:r>
              <a:r>
                <a:rPr kumimoji="1" lang="en-US" altLang="zh-CN" sz="2600" b="1" dirty="0">
                  <a:latin typeface="Arial Narrow"/>
                  <a:cs typeface="Arial Narrow"/>
                </a:rPr>
                <a:t>)</a:t>
              </a:r>
              <a:endParaRPr kumimoji="1" lang="zh-CN" altLang="en-US" sz="2600" b="1" dirty="0">
                <a:latin typeface="Arial Narrow"/>
                <a:cs typeface="Arial Narrow"/>
              </a:endParaRPr>
            </a:p>
          </p:txBody>
        </p:sp>
        <p:cxnSp>
          <p:nvCxnSpPr>
            <p:cNvPr id="20" name="直线箭头连接符 19"/>
            <p:cNvCxnSpPr/>
            <p:nvPr/>
          </p:nvCxnSpPr>
          <p:spPr bwMode="auto">
            <a:xfrm flipH="1">
              <a:off x="4052901" y="1640926"/>
              <a:ext cx="1270099" cy="201191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 25"/>
          <p:cNvGrpSpPr/>
          <p:nvPr/>
        </p:nvGrpSpPr>
        <p:grpSpPr>
          <a:xfrm>
            <a:off x="3710403" y="2356005"/>
            <a:ext cx="5760817" cy="1953209"/>
            <a:chOff x="3667590" y="2356005"/>
            <a:chExt cx="5760817" cy="1953209"/>
          </a:xfrm>
        </p:grpSpPr>
        <p:sp>
          <p:nvSpPr>
            <p:cNvPr id="15" name="文本框 14"/>
            <p:cNvSpPr txBox="1"/>
            <p:nvPr/>
          </p:nvSpPr>
          <p:spPr>
            <a:xfrm>
              <a:off x="6089045" y="2356005"/>
              <a:ext cx="3339362" cy="892546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added SPM, DMA, </a:t>
              </a: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/>
              </a:r>
              <a:b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</a:b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GAM &amp; TLB model</a:t>
              </a:r>
              <a:endParaRPr kumimoji="1" lang="zh-CN" altLang="en-US" sz="26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7" name="直线箭头连接符 26"/>
            <p:cNvCxnSpPr/>
            <p:nvPr/>
          </p:nvCxnSpPr>
          <p:spPr bwMode="auto">
            <a:xfrm flipH="1">
              <a:off x="6107893" y="3210507"/>
              <a:ext cx="1512702" cy="109870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箭头连接符 29"/>
            <p:cNvCxnSpPr/>
            <p:nvPr/>
          </p:nvCxnSpPr>
          <p:spPr bwMode="auto">
            <a:xfrm flipH="1">
              <a:off x="3667590" y="3025011"/>
              <a:ext cx="2797072" cy="105590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 31"/>
          <p:cNvGrpSpPr/>
          <p:nvPr/>
        </p:nvGrpSpPr>
        <p:grpSpPr>
          <a:xfrm>
            <a:off x="0" y="5222425"/>
            <a:ext cx="4696798" cy="1359906"/>
            <a:chOff x="0" y="5222425"/>
            <a:chExt cx="4696798" cy="1359906"/>
          </a:xfrm>
        </p:grpSpPr>
        <p:sp>
          <p:nvSpPr>
            <p:cNvPr id="25" name="文本框 24"/>
            <p:cNvSpPr txBox="1"/>
            <p:nvPr/>
          </p:nvSpPr>
          <p:spPr>
            <a:xfrm>
              <a:off x="0" y="5689785"/>
              <a:ext cx="4696798" cy="892546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extended</a:t>
              </a:r>
              <a:r>
                <a:rPr kumimoji="1" lang="zh-CN" altLang="en-US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 </a:t>
              </a:r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Ruby</a:t>
              </a:r>
              <a:r>
                <a:rPr kumimoji="1" lang="zh-CN" altLang="en-US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 </a:t>
              </a:r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(CACTI</a:t>
              </a: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) for</a:t>
              </a:r>
            </a:p>
            <a:p>
              <a:pPr algn="ctr"/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coherent cache hierarchy</a:t>
              </a:r>
              <a:endParaRPr kumimoji="1" lang="zh-CN" altLang="en-US" sz="26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4" name="直线箭头连接符 33"/>
            <p:cNvCxnSpPr/>
            <p:nvPr/>
          </p:nvCxnSpPr>
          <p:spPr bwMode="auto">
            <a:xfrm flipV="1">
              <a:off x="2383220" y="5222425"/>
              <a:ext cx="941871" cy="542219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 35"/>
          <p:cNvGrpSpPr/>
          <p:nvPr/>
        </p:nvGrpSpPr>
        <p:grpSpPr>
          <a:xfrm>
            <a:off x="4617441" y="5193887"/>
            <a:ext cx="4696798" cy="1341078"/>
            <a:chOff x="4617441" y="5193887"/>
            <a:chExt cx="4696798" cy="1341078"/>
          </a:xfrm>
        </p:grpSpPr>
        <p:sp>
          <p:nvSpPr>
            <p:cNvPr id="14" name="文本框 13"/>
            <p:cNvSpPr txBox="1"/>
            <p:nvPr/>
          </p:nvSpPr>
          <p:spPr>
            <a:xfrm>
              <a:off x="4617441" y="5642419"/>
              <a:ext cx="4696798" cy="892546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gem5 memory </a:t>
              </a:r>
              <a:b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</a:b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model [ISPASS 14]</a:t>
              </a:r>
              <a:endParaRPr kumimoji="1" lang="zh-CN" altLang="en-US" sz="26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39" name="直线箭头连接符 38"/>
            <p:cNvCxnSpPr/>
            <p:nvPr/>
          </p:nvCxnSpPr>
          <p:spPr bwMode="auto">
            <a:xfrm flipH="1" flipV="1">
              <a:off x="5294459" y="5193887"/>
              <a:ext cx="627913" cy="69917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 43"/>
          <p:cNvGrpSpPr/>
          <p:nvPr/>
        </p:nvGrpSpPr>
        <p:grpSpPr>
          <a:xfrm>
            <a:off x="-285422" y="2982204"/>
            <a:ext cx="2968328" cy="1341082"/>
            <a:chOff x="-285422" y="2982204"/>
            <a:chExt cx="2968328" cy="1341082"/>
          </a:xfrm>
        </p:grpSpPr>
        <p:sp>
          <p:nvSpPr>
            <p:cNvPr id="13" name="文本框 12"/>
            <p:cNvSpPr txBox="1"/>
            <p:nvPr/>
          </p:nvSpPr>
          <p:spPr>
            <a:xfrm>
              <a:off x="-285422" y="3430740"/>
              <a:ext cx="2811344" cy="892546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/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extended</a:t>
              </a:r>
              <a:r>
                <a:rPr kumimoji="1" lang="zh-CN" altLang="en-US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</a:t>
              </a: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Garnet</a:t>
              </a:r>
              <a:r>
                <a:rPr kumimoji="1" lang="zh-CN" altLang="en-US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 </a:t>
              </a:r>
              <a:endParaRPr kumimoji="1" lang="en-US" altLang="zh-CN" sz="2600" dirty="0" smtClean="0">
                <a:solidFill>
                  <a:srgbClr val="000000"/>
                </a:solidFill>
                <a:latin typeface="Arial Narrow"/>
                <a:cs typeface="Arial Narrow"/>
              </a:endParaRPr>
            </a:p>
            <a:p>
              <a:pPr algn="ctr"/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(</a:t>
              </a:r>
              <a:r>
                <a:rPr kumimoji="1" lang="en-US" altLang="zh-CN" sz="2600" dirty="0">
                  <a:solidFill>
                    <a:srgbClr val="000000"/>
                  </a:solidFill>
                  <a:latin typeface="Arial Narrow"/>
                  <a:cs typeface="Arial Narrow"/>
                </a:rPr>
                <a:t>DSENT</a:t>
              </a:r>
              <a:r>
                <a:rPr kumimoji="1" lang="en-US" altLang="zh-CN" sz="2600" dirty="0" smtClean="0">
                  <a:solidFill>
                    <a:srgbClr val="000000"/>
                  </a:solidFill>
                  <a:latin typeface="Arial Narrow"/>
                  <a:cs typeface="Arial Narrow"/>
                </a:rPr>
                <a:t>) for </a:t>
              </a:r>
              <a:r>
                <a:rPr kumimoji="1" lang="en-US" altLang="zh-CN" sz="2600" dirty="0" err="1" smtClean="0">
                  <a:solidFill>
                    <a:srgbClr val="000000"/>
                  </a:solidFill>
                  <a:latin typeface="Arial Narrow"/>
                  <a:cs typeface="Arial Narrow"/>
                </a:rPr>
                <a:t>NoC</a:t>
              </a:r>
              <a:endParaRPr kumimoji="1" lang="zh-CN" altLang="en-US" sz="2600" dirty="0">
                <a:solidFill>
                  <a:srgbClr val="00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42" name="直线箭头连接符 41"/>
            <p:cNvCxnSpPr/>
            <p:nvPr/>
          </p:nvCxnSpPr>
          <p:spPr bwMode="auto">
            <a:xfrm flipV="1">
              <a:off x="1198745" y="2982204"/>
              <a:ext cx="1484161" cy="44233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2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HLS-based Automatic </a:t>
            </a:r>
            <a:r>
              <a:rPr kumimoji="1" lang="en-US" altLang="zh-CN" dirty="0"/>
              <a:t>Accelerator </a:t>
            </a:r>
            <a:r>
              <a:rPr kumimoji="1" lang="en-US" altLang="zh-CN" dirty="0" smtClean="0"/>
              <a:t>Generation</a:t>
            </a:r>
            <a:endParaRPr kumimoji="1" lang="zh-CN" altLang="en-US" dirty="0"/>
          </a:p>
        </p:txBody>
      </p:sp>
      <p:sp>
        <p:nvSpPr>
          <p:cNvPr id="13" name="文本框 27"/>
          <p:cNvSpPr txBox="1">
            <a:spLocks noChangeArrowheads="1"/>
          </p:cNvSpPr>
          <p:nvPr/>
        </p:nvSpPr>
        <p:spPr bwMode="auto">
          <a:xfrm>
            <a:off x="6249276" y="4157005"/>
            <a:ext cx="1800000" cy="769435"/>
          </a:xfrm>
          <a:prstGeom prst="rect">
            <a:avLst/>
          </a:prstGeom>
          <a:solidFill>
            <a:srgbClr val="E8EEF7"/>
          </a:solidFill>
          <a:ln w="28575" cmpd="sng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>
            <a:lvl1pPr>
              <a:defRPr sz="1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15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defTabSz="914348">
              <a:defRPr/>
            </a:pPr>
            <a:r>
              <a:rPr kumimoji="1" lang="en-US" altLang="zh-CN" sz="2200" b="1" kern="0" dirty="0" smtClean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rPr>
              <a:t>Program</a:t>
            </a:r>
            <a:br>
              <a:rPr kumimoji="1" lang="en-US" altLang="zh-CN" sz="2200" b="1" kern="0" dirty="0" smtClean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rPr>
            </a:br>
            <a:r>
              <a:rPr kumimoji="1" lang="en-US" altLang="zh-CN" sz="2200" b="1" kern="0" dirty="0" smtClean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rPr>
              <a:t>Generator</a:t>
            </a:r>
            <a:endParaRPr kumimoji="1" lang="en-US" altLang="zh-CN" sz="2200" b="1" kern="0" dirty="0">
              <a:solidFill>
                <a:sysClr val="windowText" lastClr="000000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6707669" y="1959569"/>
            <a:ext cx="2340000" cy="863998"/>
            <a:chOff x="6693091" y="1322018"/>
            <a:chExt cx="2340000" cy="863998"/>
          </a:xfrm>
        </p:grpSpPr>
        <p:sp>
          <p:nvSpPr>
            <p:cNvPr id="43" name="椭圆 42"/>
            <p:cNvSpPr/>
            <p:nvPr/>
          </p:nvSpPr>
          <p:spPr>
            <a:xfrm>
              <a:off x="6693091" y="1322018"/>
              <a:ext cx="2340000" cy="863998"/>
            </a:xfrm>
            <a:prstGeom prst="ellipse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48"/>
              <a:endParaRPr kumimoji="1" lang="zh-CN" altLang="en-US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984839" y="1379320"/>
              <a:ext cx="17840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348"/>
              <a:r>
                <a:rPr kumimoji="1" lang="en-US" altLang="zh-CN" sz="2200" b="1" kern="0" dirty="0" smtClea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rPr>
                <a:t>Application Dataflow</a:t>
              </a:r>
              <a:endParaRPr kumimoji="1" lang="zh-CN" altLang="en-US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4037688" y="1151210"/>
            <a:ext cx="2340000" cy="863998"/>
            <a:chOff x="6693091" y="1322018"/>
            <a:chExt cx="2340000" cy="863998"/>
          </a:xfrm>
        </p:grpSpPr>
        <p:sp>
          <p:nvSpPr>
            <p:cNvPr id="41" name="椭圆 40"/>
            <p:cNvSpPr/>
            <p:nvPr/>
          </p:nvSpPr>
          <p:spPr>
            <a:xfrm>
              <a:off x="6693091" y="1322018"/>
              <a:ext cx="2340000" cy="863998"/>
            </a:xfrm>
            <a:prstGeom prst="ellipse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48"/>
              <a:endParaRPr kumimoji="1" lang="zh-CN" altLang="en-US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894124" y="1370430"/>
              <a:ext cx="1943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348"/>
              <a:r>
                <a:rPr kumimoji="1" lang="en-US" altLang="zh-CN" sz="2200" b="1" kern="0" dirty="0" smtClea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rPr>
                <a:t>Accelerator</a:t>
              </a:r>
            </a:p>
            <a:p>
              <a:pPr lvl="0" algn="ctr" defTabSz="914348"/>
              <a:r>
                <a:rPr kumimoji="1" lang="en-US" altLang="zh-CN" sz="2200" b="1" kern="0" dirty="0" smtClea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rPr>
                <a:t>Source Code</a:t>
              </a:r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3839688" y="2015208"/>
            <a:ext cx="2721367" cy="1309232"/>
            <a:chOff x="3839688" y="2015208"/>
            <a:chExt cx="2721367" cy="1309232"/>
          </a:xfrm>
        </p:grpSpPr>
        <p:sp>
          <p:nvSpPr>
            <p:cNvPr id="12" name="文本框 27"/>
            <p:cNvSpPr txBox="1">
              <a:spLocks noChangeArrowheads="1"/>
            </p:cNvSpPr>
            <p:nvPr/>
          </p:nvSpPr>
          <p:spPr bwMode="auto">
            <a:xfrm>
              <a:off x="3839688" y="2555005"/>
              <a:ext cx="2721367" cy="769435"/>
            </a:xfrm>
            <a:prstGeom prst="rect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>
              <a:lvl1pPr>
                <a:defRPr sz="1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115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defTabSz="914348">
                <a:defRPr/>
              </a:pPr>
              <a:r>
                <a:rPr kumimoji="1" lang="en-US" altLang="zh-CN" sz="2200" b="1" kern="0" dirty="0" smtClea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rPr>
                <a:t>Simulation Module Generator</a:t>
              </a:r>
              <a:endParaRPr kumimoji="1" lang="en-US" altLang="zh-CN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cxnSp>
          <p:nvCxnSpPr>
            <p:cNvPr id="23" name="直线连接符 22"/>
            <p:cNvCxnSpPr>
              <a:stCxn id="41" idx="4"/>
              <a:endCxn id="12" idx="0"/>
            </p:cNvCxnSpPr>
            <p:nvPr/>
          </p:nvCxnSpPr>
          <p:spPr>
            <a:xfrm flipH="1">
              <a:off x="5200372" y="2015208"/>
              <a:ext cx="7316" cy="539797"/>
            </a:xfrm>
            <a:prstGeom prst="line">
              <a:avLst/>
            </a:prstGeom>
            <a:ln w="31750" cmpd="sng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 55"/>
          <p:cNvGrpSpPr/>
          <p:nvPr/>
        </p:nvGrpSpPr>
        <p:grpSpPr>
          <a:xfrm>
            <a:off x="7149276" y="2823567"/>
            <a:ext cx="1910349" cy="1333438"/>
            <a:chOff x="7149276" y="2823567"/>
            <a:chExt cx="1910349" cy="1333438"/>
          </a:xfrm>
        </p:grpSpPr>
        <p:sp>
          <p:nvSpPr>
            <p:cNvPr id="19" name="TextBox 2"/>
            <p:cNvSpPr txBox="1"/>
            <p:nvPr/>
          </p:nvSpPr>
          <p:spPr>
            <a:xfrm>
              <a:off x="7529245" y="3215619"/>
              <a:ext cx="15303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Accelerators chaining info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线连接符 23"/>
            <p:cNvCxnSpPr>
              <a:stCxn id="43" idx="4"/>
              <a:endCxn id="13" idx="0"/>
            </p:cNvCxnSpPr>
            <p:nvPr/>
          </p:nvCxnSpPr>
          <p:spPr>
            <a:xfrm flipH="1">
              <a:off x="7149276" y="2823567"/>
              <a:ext cx="728393" cy="1333438"/>
            </a:xfrm>
            <a:prstGeom prst="line">
              <a:avLst/>
            </a:prstGeom>
            <a:ln w="31750" cmpd="sng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 54"/>
          <p:cNvGrpSpPr/>
          <p:nvPr/>
        </p:nvGrpSpPr>
        <p:grpSpPr>
          <a:xfrm>
            <a:off x="4841227" y="3324440"/>
            <a:ext cx="2308049" cy="832565"/>
            <a:chOff x="4841227" y="3324440"/>
            <a:chExt cx="2308049" cy="832565"/>
          </a:xfrm>
        </p:grpSpPr>
        <p:sp>
          <p:nvSpPr>
            <p:cNvPr id="18" name="TextBox 2"/>
            <p:cNvSpPr txBox="1"/>
            <p:nvPr/>
          </p:nvSpPr>
          <p:spPr>
            <a:xfrm>
              <a:off x="4841227" y="3552141"/>
              <a:ext cx="15303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Simulation </a:t>
              </a:r>
            </a:p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module info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直线连接符 24"/>
            <p:cNvCxnSpPr>
              <a:stCxn id="12" idx="2"/>
              <a:endCxn id="13" idx="0"/>
            </p:cNvCxnSpPr>
            <p:nvPr/>
          </p:nvCxnSpPr>
          <p:spPr>
            <a:xfrm>
              <a:off x="5200372" y="3324440"/>
              <a:ext cx="1948904" cy="832565"/>
            </a:xfrm>
            <a:prstGeom prst="line">
              <a:avLst/>
            </a:prstGeom>
            <a:ln w="31750" cmpd="sng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 52"/>
          <p:cNvGrpSpPr/>
          <p:nvPr/>
        </p:nvGrpSpPr>
        <p:grpSpPr>
          <a:xfrm>
            <a:off x="3163584" y="3324440"/>
            <a:ext cx="2036788" cy="2679282"/>
            <a:chOff x="3163584" y="3324440"/>
            <a:chExt cx="2036788" cy="2679282"/>
          </a:xfrm>
        </p:grpSpPr>
        <p:grpSp>
          <p:nvGrpSpPr>
            <p:cNvPr id="17" name="组 16"/>
            <p:cNvGrpSpPr/>
            <p:nvPr/>
          </p:nvGrpSpPr>
          <p:grpSpPr>
            <a:xfrm>
              <a:off x="3163584" y="4780380"/>
              <a:ext cx="1784007" cy="1223342"/>
              <a:chOff x="8088514" y="5413633"/>
              <a:chExt cx="1784007" cy="1223342"/>
            </a:xfrm>
          </p:grpSpPr>
          <p:sp>
            <p:nvSpPr>
              <p:cNvPr id="37" name="六边形 36"/>
              <p:cNvSpPr/>
              <p:nvPr/>
            </p:nvSpPr>
            <p:spPr>
              <a:xfrm>
                <a:off x="8122032" y="5413633"/>
                <a:ext cx="1720251" cy="1223342"/>
              </a:xfrm>
              <a:prstGeom prst="hexagon">
                <a:avLst/>
              </a:prstGeom>
              <a:solidFill>
                <a:srgbClr val="E8EEF7"/>
              </a:solidFill>
              <a:ln w="28575" cmpd="sng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square" lIns="91434" tIns="45717" rIns="91434" bIns="45717">
                <a:spAutoFit/>
              </a:bodyPr>
              <a:lstStyle/>
              <a:p>
                <a:pPr algn="ctr" defTabSz="914348"/>
                <a:endParaRPr kumimoji="1" lang="zh-CN" altLang="en-US" sz="2200" b="1" ker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088514" y="5659441"/>
                <a:ext cx="17840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348"/>
                <a:r>
                  <a:rPr kumimoji="1" lang="en-US" altLang="zh-CN" sz="2200" b="1" kern="0" dirty="0" smtClean="0">
                    <a:solidFill>
                      <a:sysClr val="windowText" lastClr="000000"/>
                    </a:solidFill>
                    <a:latin typeface="Arial" charset="0"/>
                    <a:ea typeface="SimSun" charset="0"/>
                    <a:cs typeface="Arial" charset="0"/>
                  </a:rPr>
                  <a:t>Simulation Module</a:t>
                </a:r>
                <a:endParaRPr kumimoji="1" lang="zh-CN" altLang="en-US" sz="2200" b="1" kern="0" dirty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  <p:cxnSp>
          <p:nvCxnSpPr>
            <p:cNvPr id="26" name="直线连接符 25"/>
            <p:cNvCxnSpPr>
              <a:stCxn id="12" idx="2"/>
            </p:cNvCxnSpPr>
            <p:nvPr/>
          </p:nvCxnSpPr>
          <p:spPr>
            <a:xfrm flipH="1">
              <a:off x="4043725" y="3324440"/>
              <a:ext cx="1156647" cy="1478715"/>
            </a:xfrm>
            <a:prstGeom prst="line">
              <a:avLst/>
            </a:prstGeom>
            <a:ln w="31750" cmpd="sng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 49"/>
          <p:cNvGrpSpPr/>
          <p:nvPr/>
        </p:nvGrpSpPr>
        <p:grpSpPr>
          <a:xfrm>
            <a:off x="896331" y="1610559"/>
            <a:ext cx="3410325" cy="1213008"/>
            <a:chOff x="896331" y="1610559"/>
            <a:chExt cx="3410325" cy="1213008"/>
          </a:xfrm>
        </p:grpSpPr>
        <p:sp>
          <p:nvSpPr>
            <p:cNvPr id="6" name="文本框 27"/>
            <p:cNvSpPr txBox="1">
              <a:spLocks noChangeArrowheads="1"/>
            </p:cNvSpPr>
            <p:nvPr/>
          </p:nvSpPr>
          <p:spPr bwMode="auto">
            <a:xfrm>
              <a:off x="896331" y="1871005"/>
              <a:ext cx="1799998" cy="769435"/>
            </a:xfrm>
            <a:prstGeom prst="rect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>
              <a:lvl1pPr>
                <a:defRPr sz="1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115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defTabSz="914348">
                <a:defRPr/>
              </a:pPr>
              <a:r>
                <a:rPr kumimoji="1" lang="en-US" altLang="zh-CN" sz="2200" b="1" kern="0" dirty="0" smtClea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rPr>
                <a:t>High-Level Synthesis</a:t>
              </a:r>
              <a:endParaRPr kumimoji="1" lang="en-US" altLang="zh-CN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" name="TextBox 2"/>
            <p:cNvSpPr txBox="1"/>
            <p:nvPr/>
          </p:nvSpPr>
          <p:spPr>
            <a:xfrm>
              <a:off x="2842068" y="1610559"/>
              <a:ext cx="146458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 function </a:t>
              </a:r>
              <a:b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accelerate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肘形连接符 26"/>
            <p:cNvCxnSpPr>
              <a:endCxn id="6" idx="3"/>
            </p:cNvCxnSpPr>
            <p:nvPr/>
          </p:nvCxnSpPr>
          <p:spPr>
            <a:xfrm rot="10800000">
              <a:off x="2696329" y="2255723"/>
              <a:ext cx="1143360" cy="567844"/>
            </a:xfrm>
            <a:prstGeom prst="bentConnector3">
              <a:avLst>
                <a:gd name="adj1" fmla="val 50000"/>
              </a:avLst>
            </a:prstGeom>
            <a:ln w="31750" cmpd="sng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 51"/>
          <p:cNvGrpSpPr/>
          <p:nvPr/>
        </p:nvGrpSpPr>
        <p:grpSpPr>
          <a:xfrm>
            <a:off x="2696329" y="3071631"/>
            <a:ext cx="1564032" cy="1189690"/>
            <a:chOff x="2696329" y="3071631"/>
            <a:chExt cx="1564032" cy="1189690"/>
          </a:xfrm>
        </p:grpSpPr>
        <p:sp>
          <p:nvSpPr>
            <p:cNvPr id="20" name="TextBox 2"/>
            <p:cNvSpPr txBox="1"/>
            <p:nvPr/>
          </p:nvSpPr>
          <p:spPr>
            <a:xfrm>
              <a:off x="2875284" y="3676545"/>
              <a:ext cx="13850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Timing info e.g., II,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肘形连接符 27"/>
            <p:cNvCxnSpPr>
              <a:endCxn id="11" idx="3"/>
            </p:cNvCxnSpPr>
            <p:nvPr/>
          </p:nvCxnSpPr>
          <p:spPr>
            <a:xfrm rot="10800000" flipV="1">
              <a:off x="2696329" y="3071631"/>
              <a:ext cx="1128240" cy="593856"/>
            </a:xfrm>
            <a:prstGeom prst="bentConnector3">
              <a:avLst>
                <a:gd name="adj1" fmla="val 50000"/>
              </a:avLst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 50"/>
          <p:cNvGrpSpPr/>
          <p:nvPr/>
        </p:nvGrpSpPr>
        <p:grpSpPr>
          <a:xfrm>
            <a:off x="378514" y="2255723"/>
            <a:ext cx="2317815" cy="1794481"/>
            <a:chOff x="378514" y="2255723"/>
            <a:chExt cx="2317815" cy="1794481"/>
          </a:xfrm>
        </p:grpSpPr>
        <p:sp>
          <p:nvSpPr>
            <p:cNvPr id="11" name="文本框 27"/>
            <p:cNvSpPr txBox="1">
              <a:spLocks noChangeArrowheads="1"/>
            </p:cNvSpPr>
            <p:nvPr/>
          </p:nvSpPr>
          <p:spPr bwMode="auto">
            <a:xfrm>
              <a:off x="896331" y="3280769"/>
              <a:ext cx="1799998" cy="769435"/>
            </a:xfrm>
            <a:prstGeom prst="rect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>
              <a:lvl1pPr>
                <a:defRPr sz="1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115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defTabSz="914348">
                <a:defRPr/>
              </a:pPr>
              <a:r>
                <a:rPr kumimoji="1" lang="en-US" altLang="zh-CN" sz="2200" b="1" kern="0" dirty="0" smtClea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rPr>
                <a:t>RTL Synthesis</a:t>
              </a:r>
              <a:endParaRPr kumimoji="1" lang="en-US" altLang="zh-CN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2" name="TextBox 2"/>
            <p:cNvSpPr txBox="1"/>
            <p:nvPr/>
          </p:nvSpPr>
          <p:spPr>
            <a:xfrm>
              <a:off x="378514" y="2673240"/>
              <a:ext cx="8018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RTL </a:t>
              </a:r>
              <a:b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曲线连接符 28"/>
            <p:cNvCxnSpPr>
              <a:stCxn id="6" idx="1"/>
              <a:endCxn id="11" idx="1"/>
            </p:cNvCxnSpPr>
            <p:nvPr/>
          </p:nvCxnSpPr>
          <p:spPr>
            <a:xfrm rot="10800000" flipV="1">
              <a:off x="896331" y="2255723"/>
              <a:ext cx="12700" cy="1409764"/>
            </a:xfrm>
            <a:prstGeom prst="curvedConnector3">
              <a:avLst>
                <a:gd name="adj1" fmla="val 4599709"/>
              </a:avLst>
            </a:prstGeom>
            <a:ln w="31750" cmpd="sng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 29"/>
          <p:cNvGrpSpPr/>
          <p:nvPr/>
        </p:nvGrpSpPr>
        <p:grpSpPr>
          <a:xfrm>
            <a:off x="175957" y="6407005"/>
            <a:ext cx="3311998" cy="338554"/>
            <a:chOff x="360000" y="6480000"/>
            <a:chExt cx="3311998" cy="338554"/>
          </a:xfrm>
        </p:grpSpPr>
        <p:sp>
          <p:nvSpPr>
            <p:cNvPr id="31" name="椭圆 30"/>
            <p:cNvSpPr>
              <a:spLocks/>
            </p:cNvSpPr>
            <p:nvPr/>
          </p:nvSpPr>
          <p:spPr>
            <a:xfrm>
              <a:off x="360000" y="6552000"/>
              <a:ext cx="360000" cy="216000"/>
            </a:xfrm>
            <a:prstGeom prst="ellipse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48"/>
              <a:endParaRPr kumimoji="1" lang="zh-CN" altLang="en-US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32" name="文本框 27"/>
            <p:cNvSpPr txBox="1">
              <a:spLocks noChangeArrowheads="1"/>
            </p:cNvSpPr>
            <p:nvPr/>
          </p:nvSpPr>
          <p:spPr bwMode="auto">
            <a:xfrm>
              <a:off x="1404000" y="6552000"/>
              <a:ext cx="360000" cy="216000"/>
            </a:xfrm>
            <a:prstGeom prst="rect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>
              <a:lvl1pPr>
                <a:defRPr sz="1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115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8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defTabSz="914348">
                <a:defRPr/>
              </a:pPr>
              <a:endParaRPr kumimoji="1" lang="en-US" altLang="zh-CN" sz="2200" b="1" kern="0" dirty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33" name="六边形 32"/>
            <p:cNvSpPr/>
            <p:nvPr/>
          </p:nvSpPr>
          <p:spPr>
            <a:xfrm>
              <a:off x="2412000" y="6552000"/>
              <a:ext cx="360000" cy="216000"/>
            </a:xfrm>
            <a:prstGeom prst="hexagon">
              <a:avLst/>
            </a:prstGeom>
            <a:solidFill>
              <a:srgbClr val="E8EEF7"/>
            </a:solidFill>
            <a:ln w="28575" cmpd="sng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48"/>
              <a:endParaRPr kumimoji="1" lang="zh-CN" altLang="en-US" sz="2200" b="1" kern="0">
                <a:solidFill>
                  <a:sysClr val="windowText" lastClr="000000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34" name="TextBox 2"/>
            <p:cNvSpPr txBox="1"/>
            <p:nvPr/>
          </p:nvSpPr>
          <p:spPr>
            <a:xfrm>
              <a:off x="2808000" y="6480000"/>
              <a:ext cx="863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2"/>
            <p:cNvSpPr txBox="1"/>
            <p:nvPr/>
          </p:nvSpPr>
          <p:spPr>
            <a:xfrm>
              <a:off x="1764000" y="6480000"/>
              <a:ext cx="863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Tool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2"/>
            <p:cNvSpPr txBox="1"/>
            <p:nvPr/>
          </p:nvSpPr>
          <p:spPr>
            <a:xfrm>
              <a:off x="684000" y="6480000"/>
              <a:ext cx="863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 56"/>
          <p:cNvGrpSpPr/>
          <p:nvPr/>
        </p:nvGrpSpPr>
        <p:grpSpPr>
          <a:xfrm>
            <a:off x="4226997" y="4926440"/>
            <a:ext cx="3842286" cy="1848845"/>
            <a:chOff x="4226997" y="4926440"/>
            <a:chExt cx="3842286" cy="1848845"/>
          </a:xfrm>
        </p:grpSpPr>
        <p:sp>
          <p:nvSpPr>
            <p:cNvPr id="5" name="TextBox 2"/>
            <p:cNvSpPr txBox="1"/>
            <p:nvPr/>
          </p:nvSpPr>
          <p:spPr>
            <a:xfrm>
              <a:off x="4226997" y="5944288"/>
              <a:ext cx="2332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Handles accelerator communication, task buffer, interrupts, …</a:t>
              </a:r>
            </a:p>
          </p:txBody>
        </p:sp>
        <p:grpSp>
          <p:nvGrpSpPr>
            <p:cNvPr id="16" name="组 15"/>
            <p:cNvGrpSpPr/>
            <p:nvPr/>
          </p:nvGrpSpPr>
          <p:grpSpPr>
            <a:xfrm>
              <a:off x="6285276" y="5484609"/>
              <a:ext cx="1784007" cy="1223342"/>
              <a:chOff x="8088514" y="5413633"/>
              <a:chExt cx="1784007" cy="1223342"/>
            </a:xfrm>
          </p:grpSpPr>
          <p:sp>
            <p:nvSpPr>
              <p:cNvPr id="39" name="六边形 38"/>
              <p:cNvSpPr/>
              <p:nvPr/>
            </p:nvSpPr>
            <p:spPr>
              <a:xfrm>
                <a:off x="8122032" y="5413633"/>
                <a:ext cx="1720251" cy="1223342"/>
              </a:xfrm>
              <a:prstGeom prst="hexagon">
                <a:avLst/>
              </a:prstGeom>
              <a:solidFill>
                <a:srgbClr val="E8EEF7"/>
              </a:solidFill>
              <a:ln w="28575" cmpd="sng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square" lIns="91434" tIns="45717" rIns="91434" bIns="45717">
                <a:spAutoFit/>
              </a:bodyPr>
              <a:lstStyle/>
              <a:p>
                <a:pPr algn="ctr" defTabSz="914348"/>
                <a:endParaRPr kumimoji="1" lang="zh-CN" altLang="en-US" sz="2200" b="1" kern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088514" y="5659441"/>
                <a:ext cx="17840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348"/>
                <a:r>
                  <a:rPr kumimoji="1" lang="en-US" altLang="zh-CN" sz="2200" b="1" kern="0" dirty="0" smtClean="0">
                    <a:solidFill>
                      <a:sysClr val="windowText" lastClr="000000"/>
                    </a:solidFill>
                    <a:latin typeface="Arial" charset="0"/>
                    <a:ea typeface="SimSun" charset="0"/>
                    <a:cs typeface="Arial" charset="0"/>
                  </a:rPr>
                  <a:t>Generated Program</a:t>
                </a:r>
                <a:endParaRPr kumimoji="1" lang="zh-CN" altLang="en-US" sz="2200" b="1" kern="0" dirty="0">
                  <a:solidFill>
                    <a:sysClr val="windowText" lastClr="000000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  <p:cxnSp>
          <p:nvCxnSpPr>
            <p:cNvPr id="45" name="直线连接符 44"/>
            <p:cNvCxnSpPr>
              <a:stCxn id="13" idx="2"/>
            </p:cNvCxnSpPr>
            <p:nvPr/>
          </p:nvCxnSpPr>
          <p:spPr>
            <a:xfrm>
              <a:off x="7149276" y="4926440"/>
              <a:ext cx="0" cy="558169"/>
            </a:xfrm>
            <a:prstGeom prst="line">
              <a:avLst/>
            </a:prstGeom>
            <a:ln w="31750" cmpd="sng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2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Visualization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Support</a:t>
            </a:r>
            <a:endParaRPr kumimoji="1" lang="zh-CN" altLang="en-US" dirty="0"/>
          </a:p>
        </p:txBody>
      </p:sp>
      <p:grpSp>
        <p:nvGrpSpPr>
          <p:cNvPr id="45" name="组 44"/>
          <p:cNvGrpSpPr/>
          <p:nvPr/>
        </p:nvGrpSpPr>
        <p:grpSpPr>
          <a:xfrm>
            <a:off x="360000" y="1620000"/>
            <a:ext cx="3779999" cy="1079994"/>
            <a:chOff x="612000" y="1656000"/>
            <a:chExt cx="3779999" cy="1079994"/>
          </a:xfrm>
        </p:grpSpPr>
        <p:sp>
          <p:nvSpPr>
            <p:cNvPr id="4" name="矩形 3"/>
            <p:cNvSpPr/>
            <p:nvPr/>
          </p:nvSpPr>
          <p:spPr bwMode="auto">
            <a:xfrm>
              <a:off x="1980000" y="1656000"/>
              <a:ext cx="1043998" cy="1079994"/>
            </a:xfrm>
            <a:prstGeom prst="rect">
              <a:avLst/>
            </a:prstGeom>
            <a:solidFill>
              <a:srgbClr val="C1C1C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latin typeface="Arial Narrow"/>
                  <a:cs typeface="Arial Narrow"/>
                </a:rPr>
                <a:t>r</a:t>
              </a:r>
              <a:r>
                <a:rPr lang="en-US" altLang="zh-CN" sz="2000" dirty="0" smtClean="0">
                  <a:latin typeface="Arial Narrow"/>
                  <a:cs typeface="Arial Narrow"/>
                </a:rPr>
                <a:t>outer_0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3492000" y="1657310"/>
              <a:ext cx="899999" cy="323993"/>
            </a:xfrm>
            <a:prstGeom prst="rect">
              <a:avLst/>
            </a:prstGeom>
            <a:solidFill>
              <a:srgbClr val="89C487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latin typeface="Arial Narrow"/>
                  <a:cs typeface="Arial Narrow"/>
                </a:rPr>
                <a:t>c</a:t>
              </a:r>
              <a:r>
                <a:rPr lang="en-US" altLang="zh-CN" sz="2000" dirty="0" smtClean="0">
                  <a:latin typeface="Arial Narrow"/>
                  <a:cs typeface="Arial Narrow"/>
                </a:rPr>
                <a:t>ore_0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612000" y="1657310"/>
              <a:ext cx="899999" cy="323993"/>
            </a:xfrm>
            <a:prstGeom prst="rect">
              <a:avLst/>
            </a:prstGeom>
            <a:solidFill>
              <a:srgbClr val="89C487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latin typeface="Arial Narrow"/>
                  <a:cs typeface="Arial Narrow"/>
                </a:rPr>
                <a:t>L1D_0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612000" y="2411345"/>
              <a:ext cx="899999" cy="323993"/>
            </a:xfrm>
            <a:prstGeom prst="rect">
              <a:avLst/>
            </a:prstGeom>
            <a:solidFill>
              <a:srgbClr val="CA111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latin typeface="Arial Narrow"/>
                  <a:cs typeface="Arial Narrow"/>
                </a:rPr>
                <a:t>L2_0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cxnSp>
          <p:nvCxnSpPr>
            <p:cNvPr id="15" name="直线箭头连接符 14"/>
            <p:cNvCxnSpPr>
              <a:stCxn id="6" idx="1"/>
              <a:endCxn id="7" idx="3"/>
            </p:cNvCxnSpPr>
            <p:nvPr/>
          </p:nvCxnSpPr>
          <p:spPr bwMode="auto">
            <a:xfrm flipH="1">
              <a:off x="1511999" y="1819307"/>
              <a:ext cx="467999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/>
            <p:cNvCxnSpPr>
              <a:endCxn id="9" idx="3"/>
            </p:cNvCxnSpPr>
            <p:nvPr/>
          </p:nvCxnSpPr>
          <p:spPr bwMode="auto">
            <a:xfrm flipH="1" flipV="1">
              <a:off x="1511999" y="2573342"/>
              <a:ext cx="467999" cy="655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22"/>
            <p:cNvCxnSpPr>
              <a:stCxn id="6" idx="1"/>
            </p:cNvCxnSpPr>
            <p:nvPr/>
          </p:nvCxnSpPr>
          <p:spPr bwMode="auto">
            <a:xfrm flipH="1">
              <a:off x="3022652" y="1819307"/>
              <a:ext cx="469348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 55"/>
          <p:cNvGrpSpPr/>
          <p:nvPr/>
        </p:nvGrpSpPr>
        <p:grpSpPr>
          <a:xfrm>
            <a:off x="5040000" y="4320000"/>
            <a:ext cx="3779999" cy="1079994"/>
            <a:chOff x="612000" y="1656000"/>
            <a:chExt cx="3779999" cy="1079994"/>
          </a:xfrm>
        </p:grpSpPr>
        <p:sp>
          <p:nvSpPr>
            <p:cNvPr id="57" name="矩形 56"/>
            <p:cNvSpPr/>
            <p:nvPr/>
          </p:nvSpPr>
          <p:spPr bwMode="auto">
            <a:xfrm>
              <a:off x="1980000" y="1656000"/>
              <a:ext cx="1043998" cy="1079994"/>
            </a:xfrm>
            <a:prstGeom prst="rect">
              <a:avLst/>
            </a:prstGeom>
            <a:solidFill>
              <a:srgbClr val="C1C1C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 smtClean="0">
                  <a:latin typeface="Arial Narrow"/>
                  <a:cs typeface="Arial Narrow"/>
                </a:rPr>
                <a:t>router_3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3492000" y="1657310"/>
              <a:ext cx="899999" cy="323993"/>
            </a:xfrm>
            <a:prstGeom prst="rect">
              <a:avLst/>
            </a:prstGeom>
            <a:solidFill>
              <a:srgbClr val="89C487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 smtClean="0">
                  <a:latin typeface="Arial Narrow"/>
                  <a:cs typeface="Arial Narrow"/>
                </a:rPr>
                <a:t>L1D_3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612000" y="1657310"/>
              <a:ext cx="899999" cy="323993"/>
            </a:xfrm>
            <a:prstGeom prst="rect">
              <a:avLst/>
            </a:prstGeom>
            <a:solidFill>
              <a:srgbClr val="89C487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 smtClean="0">
                  <a:latin typeface="Arial Narrow"/>
                  <a:cs typeface="Arial Narrow"/>
                </a:rPr>
                <a:t>acc_1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cxnSp>
          <p:nvCxnSpPr>
            <p:cNvPr id="61" name="直线箭头连接符 60"/>
            <p:cNvCxnSpPr>
              <a:stCxn id="58" idx="1"/>
              <a:endCxn id="59" idx="3"/>
            </p:cNvCxnSpPr>
            <p:nvPr/>
          </p:nvCxnSpPr>
          <p:spPr bwMode="auto">
            <a:xfrm flipH="1">
              <a:off x="1511999" y="1819307"/>
              <a:ext cx="467999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箭头连接符 62"/>
            <p:cNvCxnSpPr>
              <a:stCxn id="58" idx="1"/>
            </p:cNvCxnSpPr>
            <p:nvPr/>
          </p:nvCxnSpPr>
          <p:spPr bwMode="auto">
            <a:xfrm flipH="1">
              <a:off x="3022652" y="1819307"/>
              <a:ext cx="469348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 bwMode="auto">
            <a:xfrm>
              <a:off x="3492000" y="2412000"/>
              <a:ext cx="899999" cy="323993"/>
            </a:xfrm>
            <a:prstGeom prst="rect">
              <a:avLst/>
            </a:prstGeom>
            <a:solidFill>
              <a:srgbClr val="89C487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 smtClean="0">
                  <a:latin typeface="Arial Narrow"/>
                  <a:cs typeface="Arial Narrow"/>
                </a:rPr>
                <a:t>L2_3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cxnSp>
          <p:nvCxnSpPr>
            <p:cNvPr id="65" name="直线箭头连接符 64"/>
            <p:cNvCxnSpPr>
              <a:stCxn id="64" idx="1"/>
            </p:cNvCxnSpPr>
            <p:nvPr/>
          </p:nvCxnSpPr>
          <p:spPr bwMode="auto">
            <a:xfrm flipH="1">
              <a:off x="3023999" y="2573997"/>
              <a:ext cx="468001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 65"/>
          <p:cNvGrpSpPr/>
          <p:nvPr/>
        </p:nvGrpSpPr>
        <p:grpSpPr>
          <a:xfrm>
            <a:off x="5040000" y="1620000"/>
            <a:ext cx="3779999" cy="1079994"/>
            <a:chOff x="612000" y="1656000"/>
            <a:chExt cx="3779999" cy="1079994"/>
          </a:xfrm>
        </p:grpSpPr>
        <p:sp>
          <p:nvSpPr>
            <p:cNvPr id="67" name="矩形 66"/>
            <p:cNvSpPr/>
            <p:nvPr/>
          </p:nvSpPr>
          <p:spPr bwMode="auto">
            <a:xfrm>
              <a:off x="1980000" y="1656000"/>
              <a:ext cx="1043998" cy="1079994"/>
            </a:xfrm>
            <a:prstGeom prst="rect">
              <a:avLst/>
            </a:prstGeom>
            <a:solidFill>
              <a:srgbClr val="C1C1C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latin typeface="Arial Narrow"/>
                  <a:cs typeface="Arial Narrow"/>
                </a:rPr>
                <a:t>r</a:t>
              </a:r>
              <a:r>
                <a:rPr lang="en-US" altLang="zh-CN" sz="2000" dirty="0" smtClean="0">
                  <a:latin typeface="Arial Narrow"/>
                  <a:cs typeface="Arial Narrow"/>
                </a:rPr>
                <a:t>outer_1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3492000" y="1657310"/>
              <a:ext cx="899999" cy="323993"/>
            </a:xfrm>
            <a:prstGeom prst="rect">
              <a:avLst/>
            </a:prstGeom>
            <a:solidFill>
              <a:srgbClr val="B36348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 smtClean="0">
                  <a:latin typeface="Arial Narrow"/>
                  <a:cs typeface="Arial Narrow"/>
                </a:rPr>
                <a:t>L1D_1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612000" y="1657310"/>
              <a:ext cx="899999" cy="323993"/>
            </a:xfrm>
            <a:prstGeom prst="rect">
              <a:avLst/>
            </a:prstGeom>
            <a:solidFill>
              <a:srgbClr val="B2282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 smtClean="0">
                  <a:latin typeface="Arial Narrow"/>
                  <a:cs typeface="Arial Narrow"/>
                </a:rPr>
                <a:t>acc_0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cxnSp>
          <p:nvCxnSpPr>
            <p:cNvPr id="71" name="直线箭头连接符 70"/>
            <p:cNvCxnSpPr>
              <a:stCxn id="68" idx="1"/>
              <a:endCxn id="69" idx="3"/>
            </p:cNvCxnSpPr>
            <p:nvPr/>
          </p:nvCxnSpPr>
          <p:spPr bwMode="auto">
            <a:xfrm flipH="1">
              <a:off x="1511999" y="1819307"/>
              <a:ext cx="467999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箭头连接符 72"/>
            <p:cNvCxnSpPr>
              <a:stCxn id="68" idx="1"/>
            </p:cNvCxnSpPr>
            <p:nvPr/>
          </p:nvCxnSpPr>
          <p:spPr bwMode="auto">
            <a:xfrm flipH="1">
              <a:off x="3022652" y="1819307"/>
              <a:ext cx="469348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/>
            <p:cNvSpPr/>
            <p:nvPr/>
          </p:nvSpPr>
          <p:spPr bwMode="auto">
            <a:xfrm>
              <a:off x="3492000" y="2412000"/>
              <a:ext cx="899999" cy="323993"/>
            </a:xfrm>
            <a:prstGeom prst="rect">
              <a:avLst/>
            </a:prstGeom>
            <a:solidFill>
              <a:srgbClr val="89C487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latin typeface="Arial Narrow"/>
                  <a:cs typeface="Arial Narrow"/>
                </a:rPr>
                <a:t>L2_1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cxnSp>
          <p:nvCxnSpPr>
            <p:cNvPr id="75" name="直线箭头连接符 74"/>
            <p:cNvCxnSpPr>
              <a:stCxn id="74" idx="1"/>
            </p:cNvCxnSpPr>
            <p:nvPr/>
          </p:nvCxnSpPr>
          <p:spPr bwMode="auto">
            <a:xfrm flipH="1">
              <a:off x="3023999" y="2573997"/>
              <a:ext cx="468001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 77"/>
          <p:cNvGrpSpPr/>
          <p:nvPr/>
        </p:nvGrpSpPr>
        <p:grpSpPr>
          <a:xfrm>
            <a:off x="360000" y="4320000"/>
            <a:ext cx="3779999" cy="1079994"/>
            <a:chOff x="360000" y="4320000"/>
            <a:chExt cx="3779999" cy="1079994"/>
          </a:xfrm>
        </p:grpSpPr>
        <p:grpSp>
          <p:nvGrpSpPr>
            <p:cNvPr id="46" name="组 45"/>
            <p:cNvGrpSpPr/>
            <p:nvPr/>
          </p:nvGrpSpPr>
          <p:grpSpPr>
            <a:xfrm>
              <a:off x="360000" y="4320000"/>
              <a:ext cx="3779999" cy="1079994"/>
              <a:chOff x="612000" y="1656000"/>
              <a:chExt cx="3779999" cy="1079994"/>
            </a:xfrm>
          </p:grpSpPr>
          <p:sp>
            <p:nvSpPr>
              <p:cNvPr id="47" name="矩形 46"/>
              <p:cNvSpPr/>
              <p:nvPr/>
            </p:nvSpPr>
            <p:spPr bwMode="auto">
              <a:xfrm>
                <a:off x="1980000" y="1656000"/>
                <a:ext cx="1043998" cy="1079994"/>
              </a:xfrm>
              <a:prstGeom prst="rect">
                <a:avLst/>
              </a:prstGeom>
              <a:solidFill>
                <a:srgbClr val="C1C1C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 dirty="0" smtClean="0">
                    <a:latin typeface="Arial Narrow"/>
                    <a:cs typeface="Arial Narrow"/>
                  </a:rPr>
                  <a:t>router_2</a:t>
                </a:r>
                <a:endParaRPr lang="zh-CN" altLang="en-US" sz="2000" dirty="0">
                  <a:latin typeface="Arial Narrow"/>
                  <a:cs typeface="Arial Narrow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3492000" y="1657310"/>
                <a:ext cx="899999" cy="323993"/>
              </a:xfrm>
              <a:prstGeom prst="rect">
                <a:avLst/>
              </a:prstGeom>
              <a:solidFill>
                <a:srgbClr val="89C487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 dirty="0" smtClean="0">
                    <a:latin typeface="Arial Narrow"/>
                    <a:cs typeface="Arial Narrow"/>
                  </a:rPr>
                  <a:t>GAM</a:t>
                </a:r>
                <a:endParaRPr lang="zh-CN" altLang="en-US" sz="2000" dirty="0">
                  <a:latin typeface="Arial Narrow"/>
                  <a:cs typeface="Arial Narrow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612000" y="1657310"/>
                <a:ext cx="899999" cy="323993"/>
              </a:xfrm>
              <a:prstGeom prst="rect">
                <a:avLst/>
              </a:prstGeom>
              <a:solidFill>
                <a:srgbClr val="89C487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 dirty="0" smtClean="0">
                    <a:latin typeface="Arial Narrow"/>
                    <a:cs typeface="Arial Narrow"/>
                  </a:rPr>
                  <a:t>L1D_2</a:t>
                </a:r>
                <a:endParaRPr lang="zh-CN" altLang="en-US" sz="2000" dirty="0">
                  <a:latin typeface="Arial Narrow"/>
                  <a:cs typeface="Arial Narrow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612000" y="2411345"/>
                <a:ext cx="899999" cy="323993"/>
              </a:xfrm>
              <a:prstGeom prst="rect">
                <a:avLst/>
              </a:prstGeom>
              <a:solidFill>
                <a:srgbClr val="89C487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2000" dirty="0" smtClean="0">
                    <a:latin typeface="Arial Narrow"/>
                    <a:cs typeface="Arial Narrow"/>
                  </a:rPr>
                  <a:t>L2_2</a:t>
                </a:r>
                <a:endParaRPr lang="zh-CN" altLang="en-US" sz="2000" dirty="0">
                  <a:latin typeface="Arial Narrow"/>
                  <a:cs typeface="Arial Narrow"/>
                </a:endParaRPr>
              </a:p>
            </p:txBody>
          </p:sp>
          <p:cxnSp>
            <p:nvCxnSpPr>
              <p:cNvPr id="51" name="直线箭头连接符 50"/>
              <p:cNvCxnSpPr>
                <a:stCxn id="48" idx="1"/>
                <a:endCxn id="49" idx="3"/>
              </p:cNvCxnSpPr>
              <p:nvPr/>
            </p:nvCxnSpPr>
            <p:spPr bwMode="auto">
              <a:xfrm flipH="1">
                <a:off x="1511999" y="1819307"/>
                <a:ext cx="467999" cy="0"/>
              </a:xfrm>
              <a:prstGeom prst="straightConnector1">
                <a:avLst/>
              </a:prstGeom>
              <a:ln w="31750" cmpd="sng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箭头连接符 51"/>
              <p:cNvCxnSpPr>
                <a:endCxn id="50" idx="3"/>
              </p:cNvCxnSpPr>
              <p:nvPr/>
            </p:nvCxnSpPr>
            <p:spPr bwMode="auto">
              <a:xfrm flipH="1" flipV="1">
                <a:off x="1511999" y="2573342"/>
                <a:ext cx="467999" cy="655"/>
              </a:xfrm>
              <a:prstGeom prst="straightConnector1">
                <a:avLst/>
              </a:prstGeom>
              <a:ln w="31750" cmpd="sng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线箭头连接符 52"/>
              <p:cNvCxnSpPr>
                <a:stCxn id="48" idx="1"/>
              </p:cNvCxnSpPr>
              <p:nvPr/>
            </p:nvCxnSpPr>
            <p:spPr bwMode="auto">
              <a:xfrm flipH="1">
                <a:off x="3022652" y="1819307"/>
                <a:ext cx="469348" cy="0"/>
              </a:xfrm>
              <a:prstGeom prst="straightConnector1">
                <a:avLst/>
              </a:prstGeom>
              <a:ln w="31750" cmpd="sng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矩形 75"/>
            <p:cNvSpPr/>
            <p:nvPr/>
          </p:nvSpPr>
          <p:spPr bwMode="auto">
            <a:xfrm>
              <a:off x="3240000" y="5076000"/>
              <a:ext cx="899999" cy="323993"/>
            </a:xfrm>
            <a:prstGeom prst="rect">
              <a:avLst/>
            </a:prstGeom>
            <a:solidFill>
              <a:srgbClr val="89C487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 smtClean="0">
                  <a:latin typeface="Arial Narrow"/>
                  <a:cs typeface="Arial Narrow"/>
                </a:rPr>
                <a:t>mc_0</a:t>
              </a:r>
              <a:endParaRPr lang="zh-CN" altLang="en-US" sz="2000" dirty="0">
                <a:latin typeface="Arial Narrow"/>
                <a:cs typeface="Arial Narrow"/>
              </a:endParaRPr>
            </a:p>
          </p:txBody>
        </p:sp>
        <p:cxnSp>
          <p:nvCxnSpPr>
            <p:cNvPr id="77" name="直线箭头连接符 76"/>
            <p:cNvCxnSpPr/>
            <p:nvPr/>
          </p:nvCxnSpPr>
          <p:spPr bwMode="auto">
            <a:xfrm flipH="1">
              <a:off x="2772000" y="5238000"/>
              <a:ext cx="469348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直线箭头连接符 78"/>
          <p:cNvCxnSpPr/>
          <p:nvPr/>
        </p:nvCxnSpPr>
        <p:spPr bwMode="auto">
          <a:xfrm flipH="1">
            <a:off x="2771998" y="2060114"/>
            <a:ext cx="3636002" cy="0"/>
          </a:xfrm>
          <a:prstGeom prst="straightConnector1">
            <a:avLst/>
          </a:prstGeom>
          <a:ln w="31750" cmpd="sng">
            <a:solidFill>
              <a:srgbClr val="80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线箭头连接符 81"/>
          <p:cNvCxnSpPr/>
          <p:nvPr/>
        </p:nvCxnSpPr>
        <p:spPr bwMode="auto">
          <a:xfrm>
            <a:off x="2771998" y="2259880"/>
            <a:ext cx="3636002" cy="0"/>
          </a:xfrm>
          <a:prstGeom prst="straightConnector1">
            <a:avLst/>
          </a:prstGeom>
          <a:ln w="31750" cmpd="sng">
            <a:solidFill>
              <a:srgbClr val="80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线箭头连接符 84"/>
          <p:cNvCxnSpPr/>
          <p:nvPr/>
        </p:nvCxnSpPr>
        <p:spPr bwMode="auto">
          <a:xfrm flipH="1">
            <a:off x="2771998" y="4760114"/>
            <a:ext cx="3636002" cy="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线箭头连接符 87"/>
          <p:cNvCxnSpPr/>
          <p:nvPr/>
        </p:nvCxnSpPr>
        <p:spPr bwMode="auto">
          <a:xfrm>
            <a:off x="2771998" y="4959880"/>
            <a:ext cx="3636002" cy="0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线箭头连接符 90"/>
          <p:cNvCxnSpPr/>
          <p:nvPr/>
        </p:nvCxnSpPr>
        <p:spPr bwMode="auto">
          <a:xfrm flipV="1">
            <a:off x="2121560" y="2699994"/>
            <a:ext cx="0" cy="1620006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线箭头连接符 94"/>
          <p:cNvCxnSpPr/>
          <p:nvPr/>
        </p:nvCxnSpPr>
        <p:spPr bwMode="auto">
          <a:xfrm>
            <a:off x="2378438" y="2699994"/>
            <a:ext cx="0" cy="1620006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97"/>
          <p:cNvCxnSpPr/>
          <p:nvPr/>
        </p:nvCxnSpPr>
        <p:spPr bwMode="auto">
          <a:xfrm flipV="1">
            <a:off x="6801560" y="2699994"/>
            <a:ext cx="0" cy="1620006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线箭头连接符 100"/>
          <p:cNvCxnSpPr/>
          <p:nvPr/>
        </p:nvCxnSpPr>
        <p:spPr bwMode="auto">
          <a:xfrm>
            <a:off x="7058438" y="2699994"/>
            <a:ext cx="0" cy="1620006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271140" y="5893065"/>
            <a:ext cx="7506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latin typeface="Arial Narrow"/>
                <a:cs typeface="Arial Narrow"/>
              </a:rPr>
              <a:t>According to the component’s utilization, assign a different color. </a:t>
            </a:r>
          </a:p>
          <a:p>
            <a:r>
              <a:rPr kumimoji="1" lang="en-US" altLang="zh-CN" sz="2000" dirty="0" smtClean="0">
                <a:latin typeface="Arial Narrow"/>
                <a:cs typeface="Arial Narrow"/>
              </a:rPr>
              <a:t>The dark red indicates a potential bottleneck!</a:t>
            </a:r>
            <a:endParaRPr kumimoji="1" lang="zh-CN" altLang="en-U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89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kumimoji="1" lang="en-US" altLang="zh-CN" dirty="0" smtClean="0"/>
              <a:t>Building the </a:t>
            </a:r>
            <a:r>
              <a:rPr kumimoji="1" lang="en-US" altLang="zh-CN" dirty="0"/>
              <a:t>PARADE s</a:t>
            </a:r>
            <a:r>
              <a:rPr kumimoji="1" lang="en-US" altLang="zh-CN" dirty="0" smtClean="0"/>
              <a:t>imulator</a:t>
            </a:r>
          </a:p>
          <a:p>
            <a:pPr>
              <a:spcAft>
                <a:spcPts val="600"/>
              </a:spcAft>
            </a:pPr>
            <a:r>
              <a:rPr kumimoji="1" lang="en-US" altLang="zh-CN" dirty="0" smtClean="0"/>
              <a:t>Creating a benchmark</a:t>
            </a:r>
          </a:p>
          <a:p>
            <a:pPr>
              <a:spcAft>
                <a:spcPts val="600"/>
              </a:spcAft>
            </a:pPr>
            <a:r>
              <a:rPr kumimoji="1" lang="en-US" altLang="zh-CN" dirty="0" smtClean="0"/>
              <a:t>Running a benchmark on PARADE</a:t>
            </a:r>
          </a:p>
          <a:p>
            <a:r>
              <a:rPr kumimoji="1" lang="en-US" altLang="zh-CN" dirty="0" smtClean="0"/>
              <a:t>Performance and energy analysis using PARADE</a:t>
            </a:r>
          </a:p>
          <a:p>
            <a:pPr lvl="1"/>
            <a:r>
              <a:rPr kumimoji="1" lang="en-US" altLang="zh-CN" dirty="0" smtClean="0"/>
              <a:t>Performance breakdown</a:t>
            </a:r>
          </a:p>
          <a:p>
            <a:pPr lvl="1">
              <a:spcAft>
                <a:spcPts val="600"/>
              </a:spcAft>
            </a:pPr>
            <a:r>
              <a:rPr kumimoji="1" lang="en-US" altLang="zh-CN" dirty="0" smtClean="0"/>
              <a:t>Energy breakdown</a:t>
            </a:r>
          </a:p>
          <a:p>
            <a:pPr>
              <a:spcAft>
                <a:spcPts val="600"/>
              </a:spcAft>
            </a:pPr>
            <a:r>
              <a:rPr kumimoji="1" lang="en-US" altLang="zh-CN" dirty="0" smtClean="0"/>
              <a:t>Simulation speed of PARADE</a:t>
            </a:r>
          </a:p>
          <a:p>
            <a:r>
              <a:rPr kumimoji="1" lang="en-US" altLang="zh-CN" dirty="0" smtClean="0"/>
              <a:t>Summary of PARADE features</a:t>
            </a:r>
            <a:endParaRPr kumimoji="1"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Tutorial Agenda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64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73400</TotalTime>
  <Words>1553</Words>
  <Application>Microsoft Macintosh PowerPoint</Application>
  <PresentationFormat>全屏显示(4:3)</PresentationFormat>
  <Paragraphs>290</Paragraphs>
  <Slides>29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1_gsrcPresentationTemplate</vt:lpstr>
      <vt:lpstr>π§◊˜±Ì</vt:lpstr>
      <vt:lpstr>Tutorial Outline</vt:lpstr>
      <vt:lpstr>PARADE: A Cycle-Accurate Full-System Simulation Platform for Accelerator-Rich Architectural Design and Exploration</vt:lpstr>
      <vt:lpstr>The Power Wall and Customized Computing</vt:lpstr>
      <vt:lpstr>The Trend of Accelerator-Rich Architecture (ARA)</vt:lpstr>
      <vt:lpstr>Our Motivation and Goal</vt:lpstr>
      <vt:lpstr>PARADE: Platform for Accelerator-Rich Architectural Design &amp; Exploration [ICCAD 15]</vt:lpstr>
      <vt:lpstr>HLS-based Automatic Accelerator Generation</vt:lpstr>
      <vt:lpstr>Visualization Support</vt:lpstr>
      <vt:lpstr>Tutorial Agenda</vt:lpstr>
      <vt:lpstr>Building PARADE</vt:lpstr>
      <vt:lpstr>Adding an Accelerator Simulation Module</vt:lpstr>
      <vt:lpstr>Auto-Generated Accelerator Simulation Module</vt:lpstr>
      <vt:lpstr>Creating a Benchmark</vt:lpstr>
      <vt:lpstr>Within the Accelerator Library (for Benchmarks)</vt:lpstr>
      <vt:lpstr>Creating an Accelerator Library (for Benchmarks)</vt:lpstr>
      <vt:lpstr>Running a Benchmark on PARADE</vt:lpstr>
      <vt:lpstr>Execution Cycles for BlackScholes</vt:lpstr>
      <vt:lpstr>Execution Cycles for BlackScholes (cont.)</vt:lpstr>
      <vt:lpstr>Issuing IPC Breakdown for BlackScholes</vt:lpstr>
      <vt:lpstr>Issuing IPC Breakdown for BlackScholes (cont.)</vt:lpstr>
      <vt:lpstr># of Cache/Memory Access for BlackScholes</vt:lpstr>
      <vt:lpstr># of Cache/Memory Access for BlackScholes (cont.)</vt:lpstr>
      <vt:lpstr>Cache/Memory Bandwidth for BlackScholes</vt:lpstr>
      <vt:lpstr>Energy Breakdown for Deblur</vt:lpstr>
      <vt:lpstr>Energy Breakdown for Deblur (cont.)</vt:lpstr>
      <vt:lpstr>Energy Breakdown for Deblur (cont.)</vt:lpstr>
      <vt:lpstr>Simulation Speed of PARADE</vt:lpstr>
      <vt:lpstr>PARADE: Platform for ARA Design &amp; Exploration</vt:lpstr>
      <vt:lpstr>Thank You!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Optimality Study of Logic Synthesis for LUT-Based FPGAs</dc:title>
  <dc:creator>Kirill Minkovich</dc:creator>
  <cp:lastModifiedBy>Zhenman Fang</cp:lastModifiedBy>
  <cp:revision>3925</cp:revision>
  <dcterms:created xsi:type="dcterms:W3CDTF">2006-01-20T15:57:24Z</dcterms:created>
  <dcterms:modified xsi:type="dcterms:W3CDTF">2015-06-21T02:09:30Z</dcterms:modified>
</cp:coreProperties>
</file>